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theme/themeOverride2.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Lst>
  <p:notesMasterIdLst>
    <p:notesMasterId r:id="rId18"/>
  </p:notesMasterIdLst>
  <p:handoutMasterIdLst>
    <p:handoutMasterId r:id="rId19"/>
  </p:handoutMasterIdLst>
  <p:sldIdLst>
    <p:sldId id="266" r:id="rId2"/>
    <p:sldId id="271" r:id="rId3"/>
    <p:sldId id="267" r:id="rId4"/>
    <p:sldId id="274" r:id="rId5"/>
    <p:sldId id="275" r:id="rId6"/>
    <p:sldId id="268" r:id="rId7"/>
    <p:sldId id="270" r:id="rId8"/>
    <p:sldId id="281" r:id="rId9"/>
    <p:sldId id="262" r:id="rId10"/>
    <p:sldId id="273" r:id="rId11"/>
    <p:sldId id="272" r:id="rId12"/>
    <p:sldId id="276" r:id="rId13"/>
    <p:sldId id="277" r:id="rId14"/>
    <p:sldId id="279" r:id="rId15"/>
    <p:sldId id="280" r:id="rId16"/>
    <p:sldId id="282" r:id="rId17"/>
  </p:sldIdLst>
  <p:sldSz cx="9144000" cy="6858000" type="screen4x3"/>
  <p:notesSz cx="6858000" cy="9144000"/>
  <p:defaultTextStyle>
    <a:defPPr>
      <a:defRPr lang="en-GB"/>
    </a:defPPr>
    <a:lvl1pPr algn="l" rtl="0" fontAlgn="base">
      <a:spcBef>
        <a:spcPct val="0"/>
      </a:spcBef>
      <a:spcAft>
        <a:spcPct val="0"/>
      </a:spcAft>
      <a:defRPr sz="2400" kern="1200">
        <a:solidFill>
          <a:schemeClr val="tx1"/>
        </a:solidFill>
        <a:latin typeface="TUOS Stephenson" panose="02070503080000020004" pitchFamily="18" charset="0"/>
        <a:ea typeface="MS PGothic" panose="020B0600070205080204" pitchFamily="34" charset="-128"/>
        <a:cs typeface="+mn-cs"/>
      </a:defRPr>
    </a:lvl1pPr>
    <a:lvl2pPr marL="457200" algn="l" rtl="0" fontAlgn="base">
      <a:spcBef>
        <a:spcPct val="0"/>
      </a:spcBef>
      <a:spcAft>
        <a:spcPct val="0"/>
      </a:spcAft>
      <a:defRPr sz="2400" kern="1200">
        <a:solidFill>
          <a:schemeClr val="tx1"/>
        </a:solidFill>
        <a:latin typeface="TUOS Stephenson" panose="02070503080000020004" pitchFamily="18" charset="0"/>
        <a:ea typeface="MS PGothic" panose="020B0600070205080204" pitchFamily="34" charset="-128"/>
        <a:cs typeface="+mn-cs"/>
      </a:defRPr>
    </a:lvl2pPr>
    <a:lvl3pPr marL="914400" algn="l" rtl="0" fontAlgn="base">
      <a:spcBef>
        <a:spcPct val="0"/>
      </a:spcBef>
      <a:spcAft>
        <a:spcPct val="0"/>
      </a:spcAft>
      <a:defRPr sz="2400" kern="1200">
        <a:solidFill>
          <a:schemeClr val="tx1"/>
        </a:solidFill>
        <a:latin typeface="TUOS Stephenson" panose="02070503080000020004" pitchFamily="18" charset="0"/>
        <a:ea typeface="MS PGothic" panose="020B0600070205080204" pitchFamily="34" charset="-128"/>
        <a:cs typeface="+mn-cs"/>
      </a:defRPr>
    </a:lvl3pPr>
    <a:lvl4pPr marL="1371600" algn="l" rtl="0" fontAlgn="base">
      <a:spcBef>
        <a:spcPct val="0"/>
      </a:spcBef>
      <a:spcAft>
        <a:spcPct val="0"/>
      </a:spcAft>
      <a:defRPr sz="2400" kern="1200">
        <a:solidFill>
          <a:schemeClr val="tx1"/>
        </a:solidFill>
        <a:latin typeface="TUOS Stephenson" panose="02070503080000020004" pitchFamily="18" charset="0"/>
        <a:ea typeface="MS PGothic" panose="020B0600070205080204" pitchFamily="34" charset="-128"/>
        <a:cs typeface="+mn-cs"/>
      </a:defRPr>
    </a:lvl4pPr>
    <a:lvl5pPr marL="1828800" algn="l" rtl="0" fontAlgn="base">
      <a:spcBef>
        <a:spcPct val="0"/>
      </a:spcBef>
      <a:spcAft>
        <a:spcPct val="0"/>
      </a:spcAft>
      <a:defRPr sz="2400" kern="1200">
        <a:solidFill>
          <a:schemeClr val="tx1"/>
        </a:solidFill>
        <a:latin typeface="TUOS Stephenson" panose="02070503080000020004" pitchFamily="18" charset="0"/>
        <a:ea typeface="MS PGothic" panose="020B0600070205080204" pitchFamily="34" charset="-128"/>
        <a:cs typeface="+mn-cs"/>
      </a:defRPr>
    </a:lvl5pPr>
    <a:lvl6pPr marL="2286000" algn="l" defTabSz="914400" rtl="0" eaLnBrk="1" latinLnBrk="0" hangingPunct="1">
      <a:defRPr sz="2400" kern="1200">
        <a:solidFill>
          <a:schemeClr val="tx1"/>
        </a:solidFill>
        <a:latin typeface="TUOS Stephenson" panose="02070503080000020004" pitchFamily="18" charset="0"/>
        <a:ea typeface="MS PGothic" panose="020B0600070205080204" pitchFamily="34" charset="-128"/>
        <a:cs typeface="+mn-cs"/>
      </a:defRPr>
    </a:lvl6pPr>
    <a:lvl7pPr marL="2743200" algn="l" defTabSz="914400" rtl="0" eaLnBrk="1" latinLnBrk="0" hangingPunct="1">
      <a:defRPr sz="2400" kern="1200">
        <a:solidFill>
          <a:schemeClr val="tx1"/>
        </a:solidFill>
        <a:latin typeface="TUOS Stephenson" panose="02070503080000020004" pitchFamily="18" charset="0"/>
        <a:ea typeface="MS PGothic" panose="020B0600070205080204" pitchFamily="34" charset="-128"/>
        <a:cs typeface="+mn-cs"/>
      </a:defRPr>
    </a:lvl7pPr>
    <a:lvl8pPr marL="3200400" algn="l" defTabSz="914400" rtl="0" eaLnBrk="1" latinLnBrk="0" hangingPunct="1">
      <a:defRPr sz="2400" kern="1200">
        <a:solidFill>
          <a:schemeClr val="tx1"/>
        </a:solidFill>
        <a:latin typeface="TUOS Stephenson" panose="02070503080000020004" pitchFamily="18" charset="0"/>
        <a:ea typeface="MS PGothic" panose="020B0600070205080204" pitchFamily="34" charset="-128"/>
        <a:cs typeface="+mn-cs"/>
      </a:defRPr>
    </a:lvl8pPr>
    <a:lvl9pPr marL="3657600" algn="l" defTabSz="914400" rtl="0" eaLnBrk="1" latinLnBrk="0" hangingPunct="1">
      <a:defRPr sz="2400" kern="1200">
        <a:solidFill>
          <a:schemeClr val="tx1"/>
        </a:solidFill>
        <a:latin typeface="TUOS Stephenson" panose="02070503080000020004" pitchFamily="18" charset="0"/>
        <a:ea typeface="MS PGothic" panose="020B0600070205080204" pitchFamily="34" charset="-128"/>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0000"/>
    <a:srgbClr val="2A196F"/>
    <a:srgbClr val="009242"/>
    <a:srgbClr val="FFFFFF"/>
    <a:srgbClr val="02FF00"/>
    <a:srgbClr val="00FF00"/>
    <a:srgbClr val="0099CC"/>
    <a:srgbClr val="0099FF"/>
    <a:srgbClr val="33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593" autoAdjust="0"/>
  </p:normalViewPr>
  <p:slideViewPr>
    <p:cSldViewPr>
      <p:cViewPr>
        <p:scale>
          <a:sx n="68" d="100"/>
          <a:sy n="68" d="100"/>
        </p:scale>
        <p:origin x="-1896" y="-3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6" d="100"/>
          <a:sy n="66" d="100"/>
        </p:scale>
        <p:origin x="-3115"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a:latin typeface="TUOS Stephenson" pitchFamily="-128" charset="0"/>
                <a:ea typeface="+mn-ea"/>
                <a:cs typeface="+mn-cs"/>
              </a:defRPr>
            </a:lvl1pPr>
          </a:lstStyle>
          <a:p>
            <a:pPr>
              <a:defRPr/>
            </a:pPr>
            <a:endParaRPr lang="en-GB"/>
          </a:p>
        </p:txBody>
      </p:sp>
      <p:sp>
        <p:nvSpPr>
          <p:cNvPr id="921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a:latin typeface="TUOS Stephenson" pitchFamily="-128" charset="0"/>
                <a:ea typeface="+mn-ea"/>
                <a:cs typeface="+mn-cs"/>
              </a:defRPr>
            </a:lvl1pPr>
          </a:lstStyle>
          <a:p>
            <a:pPr>
              <a:defRPr/>
            </a:pPr>
            <a:endParaRPr lang="en-GB"/>
          </a:p>
        </p:txBody>
      </p:sp>
      <p:sp>
        <p:nvSpPr>
          <p:cNvPr id="922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a:latin typeface="TUOS Stephenson" pitchFamily="-128" charset="0"/>
                <a:ea typeface="+mn-ea"/>
                <a:cs typeface="+mn-cs"/>
              </a:defRPr>
            </a:lvl1pPr>
          </a:lstStyle>
          <a:p>
            <a:pPr>
              <a:defRPr/>
            </a:pPr>
            <a:endParaRPr lang="en-GB"/>
          </a:p>
        </p:txBody>
      </p:sp>
      <p:sp>
        <p:nvSpPr>
          <p:cNvPr id="922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a:lvl1pPr>
          </a:lstStyle>
          <a:p>
            <a:fld id="{B4DD4A0E-A071-47B5-98F1-36EABB00AAAC}" type="slidenum">
              <a:rPr lang="en-GB" altLang="en-US"/>
              <a:pPr/>
              <a:t>‹#›</a:t>
            </a:fld>
            <a:endParaRPr lang="en-GB" altLang="en-US"/>
          </a:p>
        </p:txBody>
      </p:sp>
    </p:spTree>
    <p:extLst>
      <p:ext uri="{BB962C8B-B14F-4D97-AF65-F5344CB8AC3E}">
        <p14:creationId xmlns:p14="http://schemas.microsoft.com/office/powerpoint/2010/main" val="432874404"/>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a:latin typeface="TUOS Stephenson" pitchFamily="-128" charset="0"/>
                <a:ea typeface="+mn-ea"/>
                <a:cs typeface="+mn-cs"/>
              </a:defRPr>
            </a:lvl1pPr>
          </a:lstStyle>
          <a:p>
            <a:pPr>
              <a:defRPr/>
            </a:pPr>
            <a:endParaRPr lang="en-GB"/>
          </a:p>
        </p:txBody>
      </p:sp>
      <p:sp>
        <p:nvSpPr>
          <p:cNvPr id="6147"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a:latin typeface="TUOS Stephenson" pitchFamily="-128" charset="0"/>
                <a:ea typeface="+mn-ea"/>
                <a:cs typeface="+mn-cs"/>
              </a:defRPr>
            </a:lvl1pPr>
          </a:lstStyle>
          <a:p>
            <a:pPr>
              <a:defRPr/>
            </a:pPr>
            <a:endParaRPr lang="en-GB"/>
          </a:p>
        </p:txBody>
      </p:sp>
      <p:sp>
        <p:nvSpPr>
          <p:cNvPr id="1331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noProof="0" smtClean="0"/>
              <a:t>Click to edit Master text styles</a:t>
            </a:r>
          </a:p>
          <a:p>
            <a:pPr lvl="1"/>
            <a:r>
              <a:rPr lang="en-GB" noProof="0" smtClean="0"/>
              <a:t>Second level</a:t>
            </a:r>
          </a:p>
          <a:p>
            <a:pPr lvl="2"/>
            <a:r>
              <a:rPr lang="en-GB" noProof="0" smtClean="0"/>
              <a:t>Third level</a:t>
            </a:r>
          </a:p>
          <a:p>
            <a:pPr lvl="3"/>
            <a:r>
              <a:rPr lang="en-GB" noProof="0" smtClean="0"/>
              <a:t>Fourth level</a:t>
            </a:r>
          </a:p>
          <a:p>
            <a:pPr lvl="4"/>
            <a:r>
              <a:rPr lang="en-GB" noProof="0" smtClean="0"/>
              <a:t>Fifth level</a:t>
            </a:r>
          </a:p>
        </p:txBody>
      </p:sp>
      <p:sp>
        <p:nvSpPr>
          <p:cNvPr id="615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a:latin typeface="TUOS Stephenson" pitchFamily="-128" charset="0"/>
                <a:ea typeface="+mn-ea"/>
                <a:cs typeface="+mn-cs"/>
              </a:defRPr>
            </a:lvl1pPr>
          </a:lstStyle>
          <a:p>
            <a:pPr>
              <a:defRPr/>
            </a:pPr>
            <a:endParaRPr lang="en-GB"/>
          </a:p>
        </p:txBody>
      </p:sp>
      <p:sp>
        <p:nvSpPr>
          <p:cNvPr id="615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a:lvl1pPr>
          </a:lstStyle>
          <a:p>
            <a:fld id="{3E5BDD99-E0B0-45CF-86E5-0C12C94E08EA}" type="slidenum">
              <a:rPr lang="en-GB" altLang="en-US"/>
              <a:pPr/>
              <a:t>‹#›</a:t>
            </a:fld>
            <a:endParaRPr lang="en-GB" altLang="en-US"/>
          </a:p>
        </p:txBody>
      </p:sp>
    </p:spTree>
    <p:extLst>
      <p:ext uri="{BB962C8B-B14F-4D97-AF65-F5344CB8AC3E}">
        <p14:creationId xmlns:p14="http://schemas.microsoft.com/office/powerpoint/2010/main" val="421713897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UOS Stephenson" pitchFamily="-128" charset="0"/>
        <a:ea typeface="MS PGothic" pitchFamily="34"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TUOS Stephenson" pitchFamily="-128"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UOS Stephenson" pitchFamily="-128"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UOS Stephenson" pitchFamily="-128"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UOS Stephenson" pitchFamily="-128" charset="0"/>
        <a:ea typeface="MS PGothic"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1pPr>
            <a:lvl2pPr marL="742950" indent="-28575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2pPr>
            <a:lvl3pPr marL="11430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3pPr>
            <a:lvl4pPr marL="16002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4pPr>
            <a:lvl5pPr marL="20574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9pPr>
          </a:lstStyle>
          <a:p>
            <a:pPr>
              <a:spcBef>
                <a:spcPct val="0"/>
              </a:spcBef>
            </a:pPr>
            <a:fld id="{12736B44-EACB-48E6-B7CC-FDC2D45B6ACD}" type="slidenum">
              <a:rPr lang="en-GB" altLang="en-US"/>
              <a:pPr>
                <a:spcBef>
                  <a:spcPct val="0"/>
                </a:spcBef>
              </a:pPr>
              <a:t>1</a:t>
            </a:fld>
            <a:endParaRPr lang="en-GB" altLang="en-US"/>
          </a:p>
        </p:txBody>
      </p:sp>
      <p:sp>
        <p:nvSpPr>
          <p:cNvPr id="14339" name="Rectangle 2"/>
          <p:cNvSpPr>
            <a:spLocks noGrp="1" noRot="1" noChangeAspect="1" noChangeArrowheads="1" noTextEdit="1"/>
          </p:cNvSpPr>
          <p:nvPr>
            <p:ph type="sldImg"/>
          </p:nvPr>
        </p:nvSpPr>
        <p:spPr>
          <a:ln/>
        </p:spPr>
      </p:sp>
      <p:sp>
        <p:nvSpPr>
          <p:cNvPr id="143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smtClean="0">
                <a:latin typeface="TUOS Stephenson" panose="02070503080000020004" pitchFamily="18" charset="0"/>
              </a:rPr>
              <a:t>Welcome to the pre-lecture</a:t>
            </a:r>
            <a:r>
              <a:rPr lang="en-US" altLang="en-US" baseline="0" dirty="0" smtClean="0">
                <a:latin typeface="TUOS Stephenson" panose="02070503080000020004" pitchFamily="18" charset="0"/>
              </a:rPr>
              <a:t> of the MED676 Bioinformatics Module part of the Genomic Medicine </a:t>
            </a:r>
            <a:r>
              <a:rPr lang="en-US" altLang="en-US" baseline="0" dirty="0" err="1" smtClean="0">
                <a:latin typeface="TUOS Stephenson" panose="02070503080000020004" pitchFamily="18" charset="0"/>
              </a:rPr>
              <a:t>programme</a:t>
            </a:r>
            <a:r>
              <a:rPr lang="en-US" altLang="en-US" baseline="0" dirty="0" smtClean="0">
                <a:latin typeface="TUOS Stephenson" panose="02070503080000020004" pitchFamily="18" charset="0"/>
              </a:rPr>
              <a:t> at the university of Sheffield</a:t>
            </a:r>
          </a:p>
          <a:p>
            <a:pPr eaLnBrk="1" hangingPunct="1"/>
            <a:r>
              <a:rPr lang="en-US" altLang="en-US" baseline="0" dirty="0" smtClean="0">
                <a:latin typeface="TUOS Stephenson" panose="02070503080000020004" pitchFamily="18" charset="0"/>
              </a:rPr>
              <a:t>Today I will briefly give an introduction to the sequence alignment of genomes</a:t>
            </a:r>
            <a:endParaRPr lang="en-US" altLang="en-US" dirty="0" smtClean="0">
              <a:latin typeface="TUOS Stephenson" panose="02070503080000020004" pitchFamily="18" charset="0"/>
            </a:endParaRPr>
          </a:p>
        </p:txBody>
      </p:sp>
    </p:spTree>
    <p:extLst>
      <p:ext uri="{BB962C8B-B14F-4D97-AF65-F5344CB8AC3E}">
        <p14:creationId xmlns:p14="http://schemas.microsoft.com/office/powerpoint/2010/main" val="1789770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1pPr>
            <a:lvl2pPr marL="742950" indent="-28575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2pPr>
            <a:lvl3pPr marL="11430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3pPr>
            <a:lvl4pPr marL="16002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4pPr>
            <a:lvl5pPr marL="20574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9pPr>
          </a:lstStyle>
          <a:p>
            <a:pPr>
              <a:spcBef>
                <a:spcPct val="0"/>
              </a:spcBef>
            </a:pPr>
            <a:fld id="{2DFC2F16-E606-4929-8CC2-DFF45D4DB728}" type="slidenum">
              <a:rPr lang="en-GB" altLang="en-US"/>
              <a:pPr>
                <a:spcBef>
                  <a:spcPct val="0"/>
                </a:spcBef>
              </a:pPr>
              <a:t>5</a:t>
            </a:fld>
            <a:endParaRPr lang="en-GB" altLang="en-US"/>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aseline="0" dirty="0" smtClean="0">
                <a:latin typeface="TUOS Stephenson" panose="02070503080000020004" pitchFamily="18" charset="0"/>
              </a:rPr>
              <a:t>In clinical applications of NGS, the bioinformatics workflow starts from getting the raw sequence data to generating the report to communicate findings to the clinician. Please note that the pipeline rarely linear and there is often feedback to tune the parameters for any given stage of data processing.</a:t>
            </a:r>
            <a:endParaRPr lang="en-US" altLang="en-US" dirty="0" smtClean="0">
              <a:latin typeface="TUOS Stephenson" panose="02070503080000020004" pitchFamily="18" charset="0"/>
            </a:endParaRPr>
          </a:p>
        </p:txBody>
      </p:sp>
    </p:spTree>
    <p:extLst>
      <p:ext uri="{BB962C8B-B14F-4D97-AF65-F5344CB8AC3E}">
        <p14:creationId xmlns:p14="http://schemas.microsoft.com/office/powerpoint/2010/main" val="3285901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1pPr>
            <a:lvl2pPr marL="742950" indent="-28575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2pPr>
            <a:lvl3pPr marL="11430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3pPr>
            <a:lvl4pPr marL="16002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4pPr>
            <a:lvl5pPr marL="20574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9pPr>
          </a:lstStyle>
          <a:p>
            <a:pPr>
              <a:spcBef>
                <a:spcPct val="0"/>
              </a:spcBef>
            </a:pPr>
            <a:fld id="{2DFC2F16-E606-4929-8CC2-DFF45D4DB728}" type="slidenum">
              <a:rPr lang="en-GB" altLang="en-US"/>
              <a:pPr>
                <a:spcBef>
                  <a:spcPct val="0"/>
                </a:spcBef>
              </a:pPr>
              <a:t>9</a:t>
            </a:fld>
            <a:endParaRPr lang="en-GB" altLang="en-US"/>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aseline="0" dirty="0" smtClean="0">
                <a:latin typeface="TUOS Stephenson" panose="02070503080000020004" pitchFamily="18" charset="0"/>
              </a:rPr>
              <a:t>In clinical applications of NGS, the bioinformatics workflow starts from getting the raw sequence data to generating the report to communicate findings to the clinician. Please note that the pipeline rarely linear and there is often feedback to tune the parameters for any given stage of data processing.</a:t>
            </a:r>
            <a:endParaRPr lang="en-US" altLang="en-US" dirty="0" smtClean="0">
              <a:latin typeface="TUOS Stephenson" panose="02070503080000020004" pitchFamily="18" charset="0"/>
            </a:endParaRPr>
          </a:p>
        </p:txBody>
      </p:sp>
    </p:spTree>
    <p:extLst>
      <p:ext uri="{BB962C8B-B14F-4D97-AF65-F5344CB8AC3E}">
        <p14:creationId xmlns:p14="http://schemas.microsoft.com/office/powerpoint/2010/main" val="323273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1pPr>
            <a:lvl2pPr marL="742950" indent="-28575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2pPr>
            <a:lvl3pPr marL="11430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3pPr>
            <a:lvl4pPr marL="16002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4pPr>
            <a:lvl5pPr marL="20574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9pPr>
          </a:lstStyle>
          <a:p>
            <a:pPr>
              <a:spcBef>
                <a:spcPct val="0"/>
              </a:spcBef>
            </a:pPr>
            <a:fld id="{2DFC2F16-E606-4929-8CC2-DFF45D4DB728}" type="slidenum">
              <a:rPr lang="en-GB" altLang="en-US"/>
              <a:pPr>
                <a:spcBef>
                  <a:spcPct val="0"/>
                </a:spcBef>
              </a:pPr>
              <a:t>11</a:t>
            </a:fld>
            <a:endParaRPr lang="en-GB" altLang="en-US"/>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aseline="0" dirty="0" smtClean="0">
                <a:latin typeface="TUOS Stephenson" panose="02070503080000020004" pitchFamily="18" charset="0"/>
              </a:rPr>
              <a:t>In clinical applications of NGS, the bioinformatics workflow starts from getting the raw sequence data to generating the report to communicate findings to the clinician. Please note that the pipeline rarely linear and there is often feedback to tune the parameters for any given stage of data processing.</a:t>
            </a:r>
            <a:endParaRPr lang="en-US" altLang="en-US" dirty="0" smtClean="0">
              <a:latin typeface="TUOS Stephenson" panose="02070503080000020004" pitchFamily="18" charset="0"/>
            </a:endParaRPr>
          </a:p>
        </p:txBody>
      </p:sp>
    </p:spTree>
    <p:extLst>
      <p:ext uri="{BB962C8B-B14F-4D97-AF65-F5344CB8AC3E}">
        <p14:creationId xmlns:p14="http://schemas.microsoft.com/office/powerpoint/2010/main" val="323273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1pPr>
            <a:lvl2pPr marL="742950" indent="-28575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2pPr>
            <a:lvl3pPr marL="11430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3pPr>
            <a:lvl4pPr marL="16002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4pPr>
            <a:lvl5pPr marL="20574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9pPr>
          </a:lstStyle>
          <a:p>
            <a:pPr>
              <a:spcBef>
                <a:spcPct val="0"/>
              </a:spcBef>
            </a:pPr>
            <a:fld id="{2DFC2F16-E606-4929-8CC2-DFF45D4DB728}" type="slidenum">
              <a:rPr lang="en-GB" altLang="en-US"/>
              <a:pPr>
                <a:spcBef>
                  <a:spcPct val="0"/>
                </a:spcBef>
              </a:pPr>
              <a:t>13</a:t>
            </a:fld>
            <a:endParaRPr lang="en-GB" altLang="en-US"/>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aseline="0" dirty="0" smtClean="0">
                <a:latin typeface="TUOS Stephenson" panose="02070503080000020004" pitchFamily="18" charset="0"/>
              </a:rPr>
              <a:t>In clinical applications of NGS, the bioinformatics workflow starts from getting the raw sequence data to generating the report to communicate findings to the clinician. Please note that the pipeline rarely linear and there is often feedback to tune the parameters for any given stage of data processing.</a:t>
            </a:r>
            <a:endParaRPr lang="en-US" altLang="en-US" dirty="0" smtClean="0">
              <a:latin typeface="TUOS Stephenson" panose="02070503080000020004" pitchFamily="18" charset="0"/>
            </a:endParaRPr>
          </a:p>
        </p:txBody>
      </p:sp>
    </p:spTree>
    <p:extLst>
      <p:ext uri="{BB962C8B-B14F-4D97-AF65-F5344CB8AC3E}">
        <p14:creationId xmlns:p14="http://schemas.microsoft.com/office/powerpoint/2010/main" val="1946577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1pPr>
            <a:lvl2pPr marL="742950" indent="-28575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2pPr>
            <a:lvl3pPr marL="11430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3pPr>
            <a:lvl4pPr marL="16002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4pPr>
            <a:lvl5pPr marL="2057400" indent="-228600" eaLnBrk="0" hangingPunct="0">
              <a:spcBef>
                <a:spcPct val="30000"/>
              </a:spcBef>
              <a:defRPr sz="1200">
                <a:solidFill>
                  <a:schemeClr val="tx1"/>
                </a:solidFill>
                <a:latin typeface="TUOS Stephenson" panose="02070503080000020004" pitchFamily="18"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TUOS Stephenson" panose="02070503080000020004" pitchFamily="18" charset="0"/>
                <a:ea typeface="MS PGothic" panose="020B0600070205080204" pitchFamily="34" charset="-128"/>
              </a:defRPr>
            </a:lvl9pPr>
          </a:lstStyle>
          <a:p>
            <a:pPr>
              <a:spcBef>
                <a:spcPct val="0"/>
              </a:spcBef>
            </a:pPr>
            <a:fld id="{2DFC2F16-E606-4929-8CC2-DFF45D4DB728}" type="slidenum">
              <a:rPr lang="en-GB" altLang="en-US"/>
              <a:pPr>
                <a:spcBef>
                  <a:spcPct val="0"/>
                </a:spcBef>
              </a:pPr>
              <a:t>14</a:t>
            </a:fld>
            <a:endParaRPr lang="en-GB" altLang="en-US"/>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aseline="0" dirty="0" smtClean="0">
                <a:latin typeface="TUOS Stephenson" panose="02070503080000020004" pitchFamily="18" charset="0"/>
              </a:rPr>
              <a:t>In clinical applications of NGS, the bioinformatics workflow starts from getting the raw sequence data to generating the report to communicate findings to the clinician. Please note that the pipeline rarely linear and there is often feedback to tune the parameters for any given stage of data processing.</a:t>
            </a:r>
            <a:endParaRPr lang="en-US" altLang="en-US" dirty="0" smtClean="0">
              <a:latin typeface="TUOS Stephenson" panose="02070503080000020004" pitchFamily="18" charset="0"/>
            </a:endParaRPr>
          </a:p>
        </p:txBody>
      </p:sp>
    </p:spTree>
    <p:extLst>
      <p:ext uri="{BB962C8B-B14F-4D97-AF65-F5344CB8AC3E}">
        <p14:creationId xmlns:p14="http://schemas.microsoft.com/office/powerpoint/2010/main" val="15846282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2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52400"/>
            <a:ext cx="2425700"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Rectangle 2"/>
          <p:cNvSpPr>
            <a:spLocks noGrp="1" noChangeArrowheads="1"/>
          </p:cNvSpPr>
          <p:nvPr>
            <p:ph type="ctrTitle"/>
          </p:nvPr>
        </p:nvSpPr>
        <p:spPr>
          <a:xfrm>
            <a:off x="609600" y="2209800"/>
            <a:ext cx="8229600" cy="1828800"/>
          </a:xfrm>
        </p:spPr>
        <p:txBody>
          <a:bodyPr anchor="ctr"/>
          <a:lstStyle>
            <a:lvl1pPr>
              <a:defRPr sz="5400"/>
            </a:lvl1pPr>
          </a:lstStyle>
          <a:p>
            <a:r>
              <a:rPr lang="en-US" smtClean="0"/>
              <a:t>Click to edit Master title style</a:t>
            </a:r>
            <a:endParaRPr lang="en-GB"/>
          </a:p>
        </p:txBody>
      </p:sp>
      <p:sp>
        <p:nvSpPr>
          <p:cNvPr id="4099" name="Rectangle 3"/>
          <p:cNvSpPr>
            <a:spLocks noGrp="1" noChangeArrowheads="1"/>
          </p:cNvSpPr>
          <p:nvPr>
            <p:ph type="subTitle" idx="1"/>
          </p:nvPr>
        </p:nvSpPr>
        <p:spPr>
          <a:xfrm>
            <a:off x="609600" y="4876800"/>
            <a:ext cx="8229600" cy="1066800"/>
          </a:xfrm>
        </p:spPr>
        <p:txBody>
          <a:bodyPr/>
          <a:lstStyle>
            <a:lvl1pPr marL="0" indent="0">
              <a:spcBef>
                <a:spcPct val="0"/>
              </a:spcBef>
              <a:buFontTx/>
              <a:buNone/>
              <a:defRPr/>
            </a:lvl1pPr>
          </a:lstStyle>
          <a:p>
            <a:r>
              <a:rPr lang="en-US" smtClean="0"/>
              <a:t>Click to edit Master subtitle style</a:t>
            </a:r>
            <a:endParaRPr lang="en-GB"/>
          </a:p>
        </p:txBody>
      </p:sp>
      <p:sp>
        <p:nvSpPr>
          <p:cNvPr id="6" name="Rectangle 6"/>
          <p:cNvSpPr>
            <a:spLocks noGrp="1" noChangeArrowheads="1"/>
          </p:cNvSpPr>
          <p:nvPr>
            <p:ph type="sldNum" sz="quarter" idx="10"/>
          </p:nvPr>
        </p:nvSpPr>
        <p:spPr/>
        <p:txBody>
          <a:bodyPr/>
          <a:lstStyle>
            <a:lvl1pPr>
              <a:defRPr b="1"/>
            </a:lvl1pPr>
          </a:lstStyle>
          <a:p>
            <a:fld id="{8C24EF9A-BF82-46E1-B0D1-E30DDEAC2E90}" type="slidenum">
              <a:rPr lang="en-GB" altLang="en-US"/>
              <a:pPr/>
              <a:t>‹#›</a:t>
            </a:fld>
            <a:endParaRPr lang="en-GB" altLang="en-US">
              <a:solidFill>
                <a:srgbClr val="FFFFFF"/>
              </a:solidFill>
            </a:endParaRPr>
          </a:p>
        </p:txBody>
      </p:sp>
      <p:sp>
        <p:nvSpPr>
          <p:cNvPr id="7" name="Rectangle 18"/>
          <p:cNvSpPr>
            <a:spLocks noGrp="1" noChangeArrowheads="1"/>
          </p:cNvSpPr>
          <p:nvPr>
            <p:ph type="dt" sz="half" idx="11"/>
          </p:nvPr>
        </p:nvSpPr>
        <p:spPr/>
        <p:txBody>
          <a:bodyPr/>
          <a:lstStyle>
            <a:lvl1pPr>
              <a:defRPr smtClean="0"/>
            </a:lvl1pPr>
          </a:lstStyle>
          <a:p>
            <a:pPr>
              <a:defRPr/>
            </a:pPr>
            <a:fld id="{1C459E5A-3667-46E1-B7B5-26682E39624C}" type="datetime1">
              <a:rPr lang="en-GB" altLang="en-US"/>
              <a:pPr>
                <a:defRPr/>
              </a:pPr>
              <a:t>22/01/17</a:t>
            </a:fld>
            <a:endParaRPr lang="en-GB" altLang="en-US"/>
          </a:p>
        </p:txBody>
      </p:sp>
      <p:sp>
        <p:nvSpPr>
          <p:cNvPr id="8" name="Rectangle 19"/>
          <p:cNvSpPr>
            <a:spLocks noGrp="1" noChangeArrowheads="1"/>
          </p:cNvSpPr>
          <p:nvPr>
            <p:ph type="ftr" sz="quarter" idx="12"/>
          </p:nvPr>
        </p:nvSpPr>
        <p:spPr/>
        <p:txBody>
          <a:bodyPr/>
          <a:lstStyle>
            <a:lvl1pPr>
              <a:defRPr smtClean="0"/>
            </a:lvl1pPr>
          </a:lstStyle>
          <a:p>
            <a:pPr>
              <a:defRPr/>
            </a:pPr>
            <a:r>
              <a:rPr lang="en-GB" altLang="en-US"/>
              <a:t>© The University of Sheffield</a:t>
            </a:r>
          </a:p>
        </p:txBody>
      </p:sp>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316416" y="6293021"/>
            <a:ext cx="707897" cy="432392"/>
          </a:xfrm>
          <a:prstGeom prst="rect">
            <a:avLst/>
          </a:prstGeom>
        </p:spPr>
      </p:pic>
    </p:spTree>
    <p:extLst>
      <p:ext uri="{BB962C8B-B14F-4D97-AF65-F5344CB8AC3E}">
        <p14:creationId xmlns:p14="http://schemas.microsoft.com/office/powerpoint/2010/main" val="4167577089"/>
      </p:ext>
    </p:extLst>
  </p:cSld>
  <p:clrMapOvr>
    <a:overrideClrMapping bg1="dk2" tx1="lt1" bg2="dk1" tx2="lt2" accent1="accent1" accent2="accent2" accent3="accent3" accent4="accent4" accent5="accent5" accent6="accent6" hlink="hlink" folHlink="folHlink"/>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10"/>
          <p:cNvSpPr>
            <a:spLocks noGrp="1" noChangeArrowheads="1"/>
          </p:cNvSpPr>
          <p:nvPr>
            <p:ph type="dt" sz="half" idx="10"/>
          </p:nvPr>
        </p:nvSpPr>
        <p:spPr>
          <a:ln/>
        </p:spPr>
        <p:txBody>
          <a:bodyPr/>
          <a:lstStyle>
            <a:lvl1pPr>
              <a:defRPr/>
            </a:lvl1pPr>
          </a:lstStyle>
          <a:p>
            <a:pPr>
              <a:defRPr/>
            </a:pPr>
            <a:fld id="{1ECA9C82-3AB1-436C-91CF-CE7B793EE7F5}" type="datetime1">
              <a:rPr lang="en-GB" altLang="en-US"/>
              <a:pPr>
                <a:defRPr/>
              </a:pPr>
              <a:t>22/01/17</a:t>
            </a:fld>
            <a:endParaRPr lang="en-GB" altLang="en-US">
              <a:solidFill>
                <a:srgbClr val="FFFFFF"/>
              </a:solidFill>
            </a:endParaRPr>
          </a:p>
        </p:txBody>
      </p:sp>
      <p:sp>
        <p:nvSpPr>
          <p:cNvPr id="5"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6" name="Rectangle 12"/>
          <p:cNvSpPr>
            <a:spLocks noGrp="1" noChangeArrowheads="1"/>
          </p:cNvSpPr>
          <p:nvPr>
            <p:ph type="sldNum" sz="quarter" idx="12"/>
          </p:nvPr>
        </p:nvSpPr>
        <p:spPr>
          <a:ln/>
        </p:spPr>
        <p:txBody>
          <a:bodyPr/>
          <a:lstStyle>
            <a:lvl1pPr>
              <a:defRPr/>
            </a:lvl1pPr>
          </a:lstStyle>
          <a:p>
            <a:fld id="{45268B56-0CA7-4DFB-AA40-E9EAE5345E98}" type="slidenum">
              <a:rPr lang="en-GB" altLang="en-US"/>
              <a:pPr/>
              <a:t>‹#›</a:t>
            </a:fld>
            <a:endParaRPr lang="en-GB" altLang="en-US"/>
          </a:p>
        </p:txBody>
      </p:sp>
    </p:spTree>
    <p:extLst>
      <p:ext uri="{BB962C8B-B14F-4D97-AF65-F5344CB8AC3E}">
        <p14:creationId xmlns:p14="http://schemas.microsoft.com/office/powerpoint/2010/main" val="38346265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371600"/>
            <a:ext cx="2057400" cy="4724400"/>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09600" y="1371600"/>
            <a:ext cx="6019800" cy="4724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10"/>
          <p:cNvSpPr>
            <a:spLocks noGrp="1" noChangeArrowheads="1"/>
          </p:cNvSpPr>
          <p:nvPr>
            <p:ph type="dt" sz="half" idx="10"/>
          </p:nvPr>
        </p:nvSpPr>
        <p:spPr>
          <a:ln/>
        </p:spPr>
        <p:txBody>
          <a:bodyPr/>
          <a:lstStyle>
            <a:lvl1pPr>
              <a:defRPr/>
            </a:lvl1pPr>
          </a:lstStyle>
          <a:p>
            <a:pPr>
              <a:defRPr/>
            </a:pPr>
            <a:fld id="{275B104A-A348-4CDD-86FE-080EE3B8EC7A}" type="datetime1">
              <a:rPr lang="en-GB" altLang="en-US"/>
              <a:pPr>
                <a:defRPr/>
              </a:pPr>
              <a:t>22/01/17</a:t>
            </a:fld>
            <a:endParaRPr lang="en-GB" altLang="en-US">
              <a:solidFill>
                <a:srgbClr val="FFFFFF"/>
              </a:solidFill>
            </a:endParaRPr>
          </a:p>
        </p:txBody>
      </p:sp>
      <p:sp>
        <p:nvSpPr>
          <p:cNvPr id="5"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6" name="Rectangle 12"/>
          <p:cNvSpPr>
            <a:spLocks noGrp="1" noChangeArrowheads="1"/>
          </p:cNvSpPr>
          <p:nvPr>
            <p:ph type="sldNum" sz="quarter" idx="12"/>
          </p:nvPr>
        </p:nvSpPr>
        <p:spPr>
          <a:ln/>
        </p:spPr>
        <p:txBody>
          <a:bodyPr/>
          <a:lstStyle>
            <a:lvl1pPr>
              <a:defRPr/>
            </a:lvl1pPr>
          </a:lstStyle>
          <a:p>
            <a:fld id="{5A73BB58-6DE4-4812-B886-7708599605AF}" type="slidenum">
              <a:rPr lang="en-GB" altLang="en-US"/>
              <a:pPr/>
              <a:t>‹#›</a:t>
            </a:fld>
            <a:endParaRPr lang="en-GB" altLang="en-US"/>
          </a:p>
        </p:txBody>
      </p:sp>
    </p:spTree>
    <p:extLst>
      <p:ext uri="{BB962C8B-B14F-4D97-AF65-F5344CB8AC3E}">
        <p14:creationId xmlns:p14="http://schemas.microsoft.com/office/powerpoint/2010/main" val="3853746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371600"/>
            <a:ext cx="8229600" cy="762000"/>
          </a:xfrm>
        </p:spPr>
        <p:txBody>
          <a:bodyPr/>
          <a:lstStyle/>
          <a:p>
            <a:r>
              <a:rPr lang="en-US" smtClean="0"/>
              <a:t>Click to edit Master title style</a:t>
            </a:r>
            <a:endParaRPr lang="en-GB"/>
          </a:p>
        </p:txBody>
      </p:sp>
      <p:sp>
        <p:nvSpPr>
          <p:cNvPr id="3" name="Text Placeholder 2"/>
          <p:cNvSpPr>
            <a:spLocks noGrp="1"/>
          </p:cNvSpPr>
          <p:nvPr>
            <p:ph type="body" sz="half" idx="1"/>
          </p:nvPr>
        </p:nvSpPr>
        <p:spPr>
          <a:xfrm>
            <a:off x="609600" y="2362200"/>
            <a:ext cx="4038600" cy="3733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800600" y="2362200"/>
            <a:ext cx="4038600" cy="3733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10"/>
          <p:cNvSpPr>
            <a:spLocks noGrp="1" noChangeArrowheads="1"/>
          </p:cNvSpPr>
          <p:nvPr>
            <p:ph type="dt" sz="half" idx="10"/>
          </p:nvPr>
        </p:nvSpPr>
        <p:spPr>
          <a:ln/>
        </p:spPr>
        <p:txBody>
          <a:bodyPr/>
          <a:lstStyle>
            <a:lvl1pPr>
              <a:defRPr/>
            </a:lvl1pPr>
          </a:lstStyle>
          <a:p>
            <a:pPr>
              <a:defRPr/>
            </a:pPr>
            <a:fld id="{5D9EC849-83EB-4095-8B62-07B5F114D052}" type="datetime1">
              <a:rPr lang="en-GB" altLang="en-US"/>
              <a:pPr>
                <a:defRPr/>
              </a:pPr>
              <a:t>22/01/17</a:t>
            </a:fld>
            <a:endParaRPr lang="en-GB" altLang="en-US">
              <a:solidFill>
                <a:srgbClr val="FFFFFF"/>
              </a:solidFill>
            </a:endParaRPr>
          </a:p>
        </p:txBody>
      </p:sp>
      <p:sp>
        <p:nvSpPr>
          <p:cNvPr id="6"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7" name="Rectangle 12"/>
          <p:cNvSpPr>
            <a:spLocks noGrp="1" noChangeArrowheads="1"/>
          </p:cNvSpPr>
          <p:nvPr>
            <p:ph type="sldNum" sz="quarter" idx="12"/>
          </p:nvPr>
        </p:nvSpPr>
        <p:spPr>
          <a:ln/>
        </p:spPr>
        <p:txBody>
          <a:bodyPr/>
          <a:lstStyle>
            <a:lvl1pPr>
              <a:defRPr/>
            </a:lvl1pPr>
          </a:lstStyle>
          <a:p>
            <a:fld id="{76F5AC37-F7EE-4D09-9610-205BB837C0F3}" type="slidenum">
              <a:rPr lang="en-GB" altLang="en-US"/>
              <a:pPr/>
              <a:t>‹#›</a:t>
            </a:fld>
            <a:endParaRPr lang="en-GB" altLang="en-US"/>
          </a:p>
        </p:txBody>
      </p:sp>
    </p:spTree>
    <p:extLst>
      <p:ext uri="{BB962C8B-B14F-4D97-AF65-F5344CB8AC3E}">
        <p14:creationId xmlns:p14="http://schemas.microsoft.com/office/powerpoint/2010/main" val="3530251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10"/>
          <p:cNvSpPr>
            <a:spLocks noGrp="1" noChangeArrowheads="1"/>
          </p:cNvSpPr>
          <p:nvPr>
            <p:ph type="dt" sz="half" idx="10"/>
          </p:nvPr>
        </p:nvSpPr>
        <p:spPr>
          <a:ln/>
        </p:spPr>
        <p:txBody>
          <a:bodyPr/>
          <a:lstStyle>
            <a:lvl1pPr>
              <a:defRPr/>
            </a:lvl1pPr>
          </a:lstStyle>
          <a:p>
            <a:pPr>
              <a:defRPr/>
            </a:pPr>
            <a:fld id="{D2E28BBE-4E92-4B2E-9C6F-C30F1CA4714D}" type="datetime1">
              <a:rPr lang="en-GB" altLang="en-US"/>
              <a:pPr>
                <a:defRPr/>
              </a:pPr>
              <a:t>22/01/17</a:t>
            </a:fld>
            <a:endParaRPr lang="en-GB" altLang="en-US">
              <a:solidFill>
                <a:srgbClr val="FFFFFF"/>
              </a:solidFill>
            </a:endParaRPr>
          </a:p>
        </p:txBody>
      </p:sp>
      <p:sp>
        <p:nvSpPr>
          <p:cNvPr id="5"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6" name="Rectangle 12"/>
          <p:cNvSpPr>
            <a:spLocks noGrp="1" noChangeArrowheads="1"/>
          </p:cNvSpPr>
          <p:nvPr>
            <p:ph type="sldNum" sz="quarter" idx="12"/>
          </p:nvPr>
        </p:nvSpPr>
        <p:spPr>
          <a:ln/>
        </p:spPr>
        <p:txBody>
          <a:bodyPr/>
          <a:lstStyle>
            <a:lvl1pPr>
              <a:defRPr/>
            </a:lvl1pPr>
          </a:lstStyle>
          <a:p>
            <a:fld id="{22230EF6-6C13-413D-A541-8FA2732E8850}" type="slidenum">
              <a:rPr lang="en-GB" altLang="en-US"/>
              <a:pPr/>
              <a:t>‹#›</a:t>
            </a:fld>
            <a:endParaRPr lang="en-GB" altLang="en-US"/>
          </a:p>
        </p:txBody>
      </p:sp>
    </p:spTree>
    <p:extLst>
      <p:ext uri="{BB962C8B-B14F-4D97-AF65-F5344CB8AC3E}">
        <p14:creationId xmlns:p14="http://schemas.microsoft.com/office/powerpoint/2010/main" val="1218616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0"/>
          <p:cNvSpPr>
            <a:spLocks noGrp="1" noChangeArrowheads="1"/>
          </p:cNvSpPr>
          <p:nvPr>
            <p:ph type="dt" sz="half" idx="10"/>
          </p:nvPr>
        </p:nvSpPr>
        <p:spPr>
          <a:ln/>
        </p:spPr>
        <p:txBody>
          <a:bodyPr/>
          <a:lstStyle>
            <a:lvl1pPr>
              <a:defRPr/>
            </a:lvl1pPr>
          </a:lstStyle>
          <a:p>
            <a:pPr>
              <a:defRPr/>
            </a:pPr>
            <a:fld id="{A467565F-3B61-4463-AF31-715DDB2FEEA7}" type="datetime1">
              <a:rPr lang="en-GB" altLang="en-US"/>
              <a:pPr>
                <a:defRPr/>
              </a:pPr>
              <a:t>22/01/17</a:t>
            </a:fld>
            <a:endParaRPr lang="en-GB" altLang="en-US">
              <a:solidFill>
                <a:srgbClr val="FFFFFF"/>
              </a:solidFill>
            </a:endParaRPr>
          </a:p>
        </p:txBody>
      </p:sp>
      <p:sp>
        <p:nvSpPr>
          <p:cNvPr id="5"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6" name="Rectangle 12"/>
          <p:cNvSpPr>
            <a:spLocks noGrp="1" noChangeArrowheads="1"/>
          </p:cNvSpPr>
          <p:nvPr>
            <p:ph type="sldNum" sz="quarter" idx="12"/>
          </p:nvPr>
        </p:nvSpPr>
        <p:spPr>
          <a:ln/>
        </p:spPr>
        <p:txBody>
          <a:bodyPr/>
          <a:lstStyle>
            <a:lvl1pPr>
              <a:defRPr/>
            </a:lvl1pPr>
          </a:lstStyle>
          <a:p>
            <a:fld id="{8BCB56F7-4D83-458B-97D3-4C8752BAF11D}" type="slidenum">
              <a:rPr lang="en-GB" altLang="en-US"/>
              <a:pPr/>
              <a:t>‹#›</a:t>
            </a:fld>
            <a:endParaRPr lang="en-GB" altLang="en-US"/>
          </a:p>
        </p:txBody>
      </p:sp>
    </p:spTree>
    <p:extLst>
      <p:ext uri="{BB962C8B-B14F-4D97-AF65-F5344CB8AC3E}">
        <p14:creationId xmlns:p14="http://schemas.microsoft.com/office/powerpoint/2010/main" val="1901263421"/>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09600" y="2362200"/>
            <a:ext cx="4038600" cy="3733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800600" y="2362200"/>
            <a:ext cx="4038600" cy="3733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10"/>
          <p:cNvSpPr>
            <a:spLocks noGrp="1" noChangeArrowheads="1"/>
          </p:cNvSpPr>
          <p:nvPr>
            <p:ph type="dt" sz="half" idx="10"/>
          </p:nvPr>
        </p:nvSpPr>
        <p:spPr>
          <a:ln/>
        </p:spPr>
        <p:txBody>
          <a:bodyPr/>
          <a:lstStyle>
            <a:lvl1pPr>
              <a:defRPr/>
            </a:lvl1pPr>
          </a:lstStyle>
          <a:p>
            <a:pPr>
              <a:defRPr/>
            </a:pPr>
            <a:fld id="{5D26A64D-9FA2-4D13-9558-2852C5F15463}" type="datetime1">
              <a:rPr lang="en-GB" altLang="en-US"/>
              <a:pPr>
                <a:defRPr/>
              </a:pPr>
              <a:t>22/01/17</a:t>
            </a:fld>
            <a:endParaRPr lang="en-GB" altLang="en-US">
              <a:solidFill>
                <a:srgbClr val="FFFFFF"/>
              </a:solidFill>
            </a:endParaRPr>
          </a:p>
        </p:txBody>
      </p:sp>
      <p:sp>
        <p:nvSpPr>
          <p:cNvPr id="6"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7" name="Rectangle 12"/>
          <p:cNvSpPr>
            <a:spLocks noGrp="1" noChangeArrowheads="1"/>
          </p:cNvSpPr>
          <p:nvPr>
            <p:ph type="sldNum" sz="quarter" idx="12"/>
          </p:nvPr>
        </p:nvSpPr>
        <p:spPr>
          <a:ln/>
        </p:spPr>
        <p:txBody>
          <a:bodyPr/>
          <a:lstStyle>
            <a:lvl1pPr>
              <a:defRPr/>
            </a:lvl1pPr>
          </a:lstStyle>
          <a:p>
            <a:fld id="{DF6B732B-1821-437D-A8A8-C7D0648FA8F8}" type="slidenum">
              <a:rPr lang="en-GB" altLang="en-US"/>
              <a:pPr/>
              <a:t>‹#›</a:t>
            </a:fld>
            <a:endParaRPr lang="en-GB" altLang="en-US"/>
          </a:p>
        </p:txBody>
      </p:sp>
    </p:spTree>
    <p:extLst>
      <p:ext uri="{BB962C8B-B14F-4D97-AF65-F5344CB8AC3E}">
        <p14:creationId xmlns:p14="http://schemas.microsoft.com/office/powerpoint/2010/main" val="662821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10"/>
          <p:cNvSpPr>
            <a:spLocks noGrp="1" noChangeArrowheads="1"/>
          </p:cNvSpPr>
          <p:nvPr>
            <p:ph type="dt" sz="half" idx="10"/>
          </p:nvPr>
        </p:nvSpPr>
        <p:spPr>
          <a:ln/>
        </p:spPr>
        <p:txBody>
          <a:bodyPr/>
          <a:lstStyle>
            <a:lvl1pPr>
              <a:defRPr/>
            </a:lvl1pPr>
          </a:lstStyle>
          <a:p>
            <a:pPr>
              <a:defRPr/>
            </a:pPr>
            <a:fld id="{E881CAC8-2AA2-4946-B5D9-DF06D2EF0911}" type="datetime1">
              <a:rPr lang="en-GB" altLang="en-US"/>
              <a:pPr>
                <a:defRPr/>
              </a:pPr>
              <a:t>22/01/17</a:t>
            </a:fld>
            <a:endParaRPr lang="en-GB" altLang="en-US">
              <a:solidFill>
                <a:srgbClr val="FFFFFF"/>
              </a:solidFill>
            </a:endParaRPr>
          </a:p>
        </p:txBody>
      </p:sp>
      <p:sp>
        <p:nvSpPr>
          <p:cNvPr id="8"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9" name="Rectangle 12"/>
          <p:cNvSpPr>
            <a:spLocks noGrp="1" noChangeArrowheads="1"/>
          </p:cNvSpPr>
          <p:nvPr>
            <p:ph type="sldNum" sz="quarter" idx="12"/>
          </p:nvPr>
        </p:nvSpPr>
        <p:spPr>
          <a:ln/>
        </p:spPr>
        <p:txBody>
          <a:bodyPr/>
          <a:lstStyle>
            <a:lvl1pPr>
              <a:defRPr/>
            </a:lvl1pPr>
          </a:lstStyle>
          <a:p>
            <a:fld id="{0D49BE69-2DCB-4A16-A002-FFEA19AA21B4}" type="slidenum">
              <a:rPr lang="en-GB" altLang="en-US"/>
              <a:pPr/>
              <a:t>‹#›</a:t>
            </a:fld>
            <a:endParaRPr lang="en-GB" altLang="en-US"/>
          </a:p>
        </p:txBody>
      </p:sp>
    </p:spTree>
    <p:extLst>
      <p:ext uri="{BB962C8B-B14F-4D97-AF65-F5344CB8AC3E}">
        <p14:creationId xmlns:p14="http://schemas.microsoft.com/office/powerpoint/2010/main" val="439333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10"/>
          <p:cNvSpPr>
            <a:spLocks noGrp="1" noChangeArrowheads="1"/>
          </p:cNvSpPr>
          <p:nvPr>
            <p:ph type="dt" sz="half" idx="10"/>
          </p:nvPr>
        </p:nvSpPr>
        <p:spPr>
          <a:ln/>
        </p:spPr>
        <p:txBody>
          <a:bodyPr/>
          <a:lstStyle>
            <a:lvl1pPr>
              <a:defRPr/>
            </a:lvl1pPr>
          </a:lstStyle>
          <a:p>
            <a:pPr>
              <a:defRPr/>
            </a:pPr>
            <a:fld id="{E5BA7B6D-8FDC-4695-AFC1-B99D1D3554E6}" type="datetime1">
              <a:rPr lang="en-GB" altLang="en-US"/>
              <a:pPr>
                <a:defRPr/>
              </a:pPr>
              <a:t>22/01/17</a:t>
            </a:fld>
            <a:endParaRPr lang="en-GB" altLang="en-US">
              <a:solidFill>
                <a:srgbClr val="FFFFFF"/>
              </a:solidFill>
            </a:endParaRPr>
          </a:p>
        </p:txBody>
      </p:sp>
      <p:sp>
        <p:nvSpPr>
          <p:cNvPr id="4"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5" name="Rectangle 12"/>
          <p:cNvSpPr>
            <a:spLocks noGrp="1" noChangeArrowheads="1"/>
          </p:cNvSpPr>
          <p:nvPr>
            <p:ph type="sldNum" sz="quarter" idx="12"/>
          </p:nvPr>
        </p:nvSpPr>
        <p:spPr>
          <a:ln/>
        </p:spPr>
        <p:txBody>
          <a:bodyPr/>
          <a:lstStyle>
            <a:lvl1pPr>
              <a:defRPr/>
            </a:lvl1pPr>
          </a:lstStyle>
          <a:p>
            <a:fld id="{2B3D9A25-F98D-42E0-BB63-92B1686EA221}" type="slidenum">
              <a:rPr lang="en-GB" altLang="en-US"/>
              <a:pPr/>
              <a:t>‹#›</a:t>
            </a:fld>
            <a:endParaRPr lang="en-GB" altLang="en-US"/>
          </a:p>
        </p:txBody>
      </p:sp>
    </p:spTree>
    <p:extLst>
      <p:ext uri="{BB962C8B-B14F-4D97-AF65-F5344CB8AC3E}">
        <p14:creationId xmlns:p14="http://schemas.microsoft.com/office/powerpoint/2010/main" val="1181908265"/>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
          <p:cNvSpPr>
            <a:spLocks noGrp="1" noChangeArrowheads="1"/>
          </p:cNvSpPr>
          <p:nvPr>
            <p:ph type="dt" sz="half" idx="10"/>
          </p:nvPr>
        </p:nvSpPr>
        <p:spPr>
          <a:ln/>
        </p:spPr>
        <p:txBody>
          <a:bodyPr/>
          <a:lstStyle>
            <a:lvl1pPr>
              <a:defRPr/>
            </a:lvl1pPr>
          </a:lstStyle>
          <a:p>
            <a:pPr>
              <a:defRPr/>
            </a:pPr>
            <a:fld id="{3381DDCA-63B1-486E-B18F-E4DBD20C7D52}" type="datetime1">
              <a:rPr lang="en-GB" altLang="en-US"/>
              <a:pPr>
                <a:defRPr/>
              </a:pPr>
              <a:t>22/01/17</a:t>
            </a:fld>
            <a:endParaRPr lang="en-GB" altLang="en-US">
              <a:solidFill>
                <a:srgbClr val="FFFFFF"/>
              </a:solidFill>
            </a:endParaRPr>
          </a:p>
        </p:txBody>
      </p:sp>
      <p:sp>
        <p:nvSpPr>
          <p:cNvPr id="3"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4" name="Rectangle 12"/>
          <p:cNvSpPr>
            <a:spLocks noGrp="1" noChangeArrowheads="1"/>
          </p:cNvSpPr>
          <p:nvPr>
            <p:ph type="sldNum" sz="quarter" idx="12"/>
          </p:nvPr>
        </p:nvSpPr>
        <p:spPr>
          <a:ln/>
        </p:spPr>
        <p:txBody>
          <a:bodyPr/>
          <a:lstStyle>
            <a:lvl1pPr>
              <a:defRPr/>
            </a:lvl1pPr>
          </a:lstStyle>
          <a:p>
            <a:fld id="{4AE0FC36-6EEE-4012-8D0A-5E300A77711B}" type="slidenum">
              <a:rPr lang="en-GB" altLang="en-US"/>
              <a:pPr/>
              <a:t>‹#›</a:t>
            </a:fld>
            <a:endParaRPr lang="en-GB" altLang="en-US"/>
          </a:p>
        </p:txBody>
      </p:sp>
    </p:spTree>
    <p:extLst>
      <p:ext uri="{BB962C8B-B14F-4D97-AF65-F5344CB8AC3E}">
        <p14:creationId xmlns:p14="http://schemas.microsoft.com/office/powerpoint/2010/main" val="1016153961"/>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0"/>
          <p:cNvSpPr>
            <a:spLocks noGrp="1" noChangeArrowheads="1"/>
          </p:cNvSpPr>
          <p:nvPr>
            <p:ph type="dt" sz="half" idx="10"/>
          </p:nvPr>
        </p:nvSpPr>
        <p:spPr>
          <a:ln/>
        </p:spPr>
        <p:txBody>
          <a:bodyPr/>
          <a:lstStyle>
            <a:lvl1pPr>
              <a:defRPr/>
            </a:lvl1pPr>
          </a:lstStyle>
          <a:p>
            <a:pPr>
              <a:defRPr/>
            </a:pPr>
            <a:fld id="{A7EF3568-7267-4092-AE65-62E8CB90008F}" type="datetime1">
              <a:rPr lang="en-GB" altLang="en-US"/>
              <a:pPr>
                <a:defRPr/>
              </a:pPr>
              <a:t>22/01/17</a:t>
            </a:fld>
            <a:endParaRPr lang="en-GB" altLang="en-US">
              <a:solidFill>
                <a:srgbClr val="FFFFFF"/>
              </a:solidFill>
            </a:endParaRPr>
          </a:p>
        </p:txBody>
      </p:sp>
      <p:sp>
        <p:nvSpPr>
          <p:cNvPr id="6"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7" name="Rectangle 12"/>
          <p:cNvSpPr>
            <a:spLocks noGrp="1" noChangeArrowheads="1"/>
          </p:cNvSpPr>
          <p:nvPr>
            <p:ph type="sldNum" sz="quarter" idx="12"/>
          </p:nvPr>
        </p:nvSpPr>
        <p:spPr>
          <a:ln/>
        </p:spPr>
        <p:txBody>
          <a:bodyPr/>
          <a:lstStyle>
            <a:lvl1pPr>
              <a:defRPr/>
            </a:lvl1pPr>
          </a:lstStyle>
          <a:p>
            <a:fld id="{81AA7024-C831-4161-9BC7-310DE17BFF67}" type="slidenum">
              <a:rPr lang="en-GB" altLang="en-US"/>
              <a:pPr/>
              <a:t>‹#›</a:t>
            </a:fld>
            <a:endParaRPr lang="en-GB" altLang="en-US"/>
          </a:p>
        </p:txBody>
      </p:sp>
    </p:spTree>
    <p:extLst>
      <p:ext uri="{BB962C8B-B14F-4D97-AF65-F5344CB8AC3E}">
        <p14:creationId xmlns:p14="http://schemas.microsoft.com/office/powerpoint/2010/main" val="573715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GB"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0"/>
          <p:cNvSpPr>
            <a:spLocks noGrp="1" noChangeArrowheads="1"/>
          </p:cNvSpPr>
          <p:nvPr>
            <p:ph type="dt" sz="half" idx="10"/>
          </p:nvPr>
        </p:nvSpPr>
        <p:spPr>
          <a:ln/>
        </p:spPr>
        <p:txBody>
          <a:bodyPr/>
          <a:lstStyle>
            <a:lvl1pPr>
              <a:defRPr/>
            </a:lvl1pPr>
          </a:lstStyle>
          <a:p>
            <a:pPr>
              <a:defRPr/>
            </a:pPr>
            <a:fld id="{653BCCE3-0B7C-459F-9AFB-98D2A582A1E8}" type="datetime1">
              <a:rPr lang="en-GB" altLang="en-US"/>
              <a:pPr>
                <a:defRPr/>
              </a:pPr>
              <a:t>22/01/17</a:t>
            </a:fld>
            <a:endParaRPr lang="en-GB" altLang="en-US">
              <a:solidFill>
                <a:srgbClr val="FFFFFF"/>
              </a:solidFill>
            </a:endParaRPr>
          </a:p>
        </p:txBody>
      </p:sp>
      <p:sp>
        <p:nvSpPr>
          <p:cNvPr id="6" name="Rectangle 11"/>
          <p:cNvSpPr>
            <a:spLocks noGrp="1" noChangeArrowheads="1"/>
          </p:cNvSpPr>
          <p:nvPr>
            <p:ph type="ftr" sz="quarter" idx="11"/>
          </p:nvPr>
        </p:nvSpPr>
        <p:spPr>
          <a:ln/>
        </p:spPr>
        <p:txBody>
          <a:bodyPr/>
          <a:lstStyle>
            <a:lvl1pPr>
              <a:defRPr/>
            </a:lvl1pPr>
          </a:lstStyle>
          <a:p>
            <a:pPr>
              <a:defRPr/>
            </a:pPr>
            <a:r>
              <a:rPr lang="en-GB" altLang="en-US"/>
              <a:t>© The University of Sheffield</a:t>
            </a:r>
            <a:endParaRPr lang="en-GB" altLang="en-US">
              <a:solidFill>
                <a:srgbClr val="FFFFFF"/>
              </a:solidFill>
            </a:endParaRPr>
          </a:p>
        </p:txBody>
      </p:sp>
      <p:sp>
        <p:nvSpPr>
          <p:cNvPr id="7" name="Rectangle 12"/>
          <p:cNvSpPr>
            <a:spLocks noGrp="1" noChangeArrowheads="1"/>
          </p:cNvSpPr>
          <p:nvPr>
            <p:ph type="sldNum" sz="quarter" idx="12"/>
          </p:nvPr>
        </p:nvSpPr>
        <p:spPr>
          <a:ln/>
        </p:spPr>
        <p:txBody>
          <a:bodyPr/>
          <a:lstStyle>
            <a:lvl1pPr>
              <a:defRPr/>
            </a:lvl1pPr>
          </a:lstStyle>
          <a:p>
            <a:fld id="{E71C68E2-A9D6-4963-AD86-963FE7522747}" type="slidenum">
              <a:rPr lang="en-GB" altLang="en-US"/>
              <a:pPr/>
              <a:t>‹#›</a:t>
            </a:fld>
            <a:endParaRPr lang="en-GB" altLang="en-US"/>
          </a:p>
        </p:txBody>
      </p:sp>
    </p:spTree>
    <p:extLst>
      <p:ext uri="{BB962C8B-B14F-4D97-AF65-F5344CB8AC3E}">
        <p14:creationId xmlns:p14="http://schemas.microsoft.com/office/powerpoint/2010/main" val="599009091"/>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1371600"/>
            <a:ext cx="82296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title style</a:t>
            </a:r>
            <a:endParaRPr lang="en-GB" altLang="en-US" smtClean="0"/>
          </a:p>
        </p:txBody>
      </p:sp>
      <p:sp>
        <p:nvSpPr>
          <p:cNvPr id="1027" name="Rectangle 3"/>
          <p:cNvSpPr>
            <a:spLocks noGrp="1" noChangeArrowheads="1"/>
          </p:cNvSpPr>
          <p:nvPr>
            <p:ph type="body" idx="1"/>
          </p:nvPr>
        </p:nvSpPr>
        <p:spPr bwMode="auto">
          <a:xfrm>
            <a:off x="663575" y="2362200"/>
            <a:ext cx="82296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smtClean="0"/>
              <a:t>Click to edit Master text styles</a:t>
            </a:r>
          </a:p>
          <a:p>
            <a:pPr lvl="1"/>
            <a:r>
              <a:rPr lang="en-GB" altLang="en-US" smtClean="0"/>
              <a:t>Second level</a:t>
            </a:r>
          </a:p>
          <a:p>
            <a:pPr lvl="2"/>
            <a:endParaRPr lang="en-GB" altLang="en-US" smtClean="0"/>
          </a:p>
        </p:txBody>
      </p:sp>
      <p:sp>
        <p:nvSpPr>
          <p:cNvPr id="1034" name="Rectangle 10"/>
          <p:cNvSpPr>
            <a:spLocks noGrp="1" noChangeArrowheads="1"/>
          </p:cNvSpPr>
          <p:nvPr>
            <p:ph type="dt" sz="half" idx="2"/>
          </p:nvPr>
        </p:nvSpPr>
        <p:spPr bwMode="auto">
          <a:xfrm>
            <a:off x="685800" y="6553200"/>
            <a:ext cx="9144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000" smtClean="0">
                <a:solidFill>
                  <a:srgbClr val="2A196F"/>
                </a:solidFill>
                <a:latin typeface="TUOS Blake" pitchFamily="34" charset="0"/>
              </a:defRPr>
            </a:lvl1pPr>
          </a:lstStyle>
          <a:p>
            <a:pPr>
              <a:defRPr/>
            </a:pPr>
            <a:fld id="{2D91F340-3415-405D-BFBD-BBC7A47627A3}" type="datetime1">
              <a:rPr lang="en-GB" altLang="en-US"/>
              <a:pPr>
                <a:defRPr/>
              </a:pPr>
              <a:t>22/01/17</a:t>
            </a:fld>
            <a:endParaRPr lang="en-GB" altLang="en-US">
              <a:solidFill>
                <a:srgbClr val="FFFFFF"/>
              </a:solidFill>
            </a:endParaRPr>
          </a:p>
        </p:txBody>
      </p:sp>
      <p:sp>
        <p:nvSpPr>
          <p:cNvPr id="1035" name="Rectangle 11"/>
          <p:cNvSpPr>
            <a:spLocks noGrp="1" noChangeArrowheads="1"/>
          </p:cNvSpPr>
          <p:nvPr>
            <p:ph type="ftr" sz="quarter" idx="3"/>
          </p:nvPr>
        </p:nvSpPr>
        <p:spPr bwMode="auto">
          <a:xfrm>
            <a:off x="1371600" y="6553200"/>
            <a:ext cx="5181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000" smtClean="0">
                <a:solidFill>
                  <a:srgbClr val="2A196F"/>
                </a:solidFill>
                <a:latin typeface="TUOS Blake" pitchFamily="34" charset="0"/>
              </a:defRPr>
            </a:lvl1pPr>
          </a:lstStyle>
          <a:p>
            <a:pPr>
              <a:defRPr/>
            </a:pPr>
            <a:r>
              <a:rPr lang="en-GB" altLang="en-US"/>
              <a:t>© The University of Sheffield</a:t>
            </a:r>
            <a:endParaRPr lang="en-GB" altLang="en-US">
              <a:solidFill>
                <a:srgbClr val="FFFFFF"/>
              </a:solidFill>
            </a:endParaRPr>
          </a:p>
        </p:txBody>
      </p:sp>
      <p:sp>
        <p:nvSpPr>
          <p:cNvPr id="1036" name="Rectangle 12"/>
          <p:cNvSpPr>
            <a:spLocks noGrp="1" noChangeArrowheads="1"/>
          </p:cNvSpPr>
          <p:nvPr>
            <p:ph type="sldNum" sz="quarter" idx="4"/>
          </p:nvPr>
        </p:nvSpPr>
        <p:spPr bwMode="auto">
          <a:xfrm>
            <a:off x="7010400" y="152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800">
                <a:solidFill>
                  <a:srgbClr val="2A196F"/>
                </a:solidFill>
              </a:defRPr>
            </a:lvl1pPr>
          </a:lstStyle>
          <a:p>
            <a:fld id="{ECDCD997-EA03-4A9E-BDE5-D283D892B907}" type="slidenum">
              <a:rPr lang="en-GB" altLang="en-US"/>
              <a:pPr/>
              <a:t>‹#›</a:t>
            </a:fld>
            <a:endParaRPr lang="en-GB" altLang="en-US"/>
          </a:p>
        </p:txBody>
      </p:sp>
      <p:pic>
        <p:nvPicPr>
          <p:cNvPr id="1031" name="Picture 37"/>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0" y="152400"/>
            <a:ext cx="2425700"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316416" y="6293021"/>
            <a:ext cx="707897" cy="432392"/>
          </a:xfrm>
          <a:prstGeom prst="rect">
            <a:avLst/>
          </a:prstGeom>
        </p:spPr>
      </p:pic>
    </p:spTree>
  </p:cSld>
  <p:clrMap bg1="lt1" tx1="dk1" bg2="lt2" tx2="dk2" accent1="accent1" accent2="accent2" accent3="accent3" accent4="accent4" accent5="accent5" accent6="accent6" hlink="hlink" folHlink="folHlink"/>
  <p:sldLayoutIdLst>
    <p:sldLayoutId id="2147483712"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Lst>
  <p:timing>
    <p:tnLst>
      <p:par>
        <p:cTn xmlns:p14="http://schemas.microsoft.com/office/powerpoint/2010/main" id="1" dur="indefinite" restart="never" nodeType="tmRoot"/>
      </p:par>
    </p:tnLst>
  </p:timing>
  <p:hf hdr="0"/>
  <p:txStyles>
    <p:titleStyle>
      <a:lvl1pPr algn="l" rtl="0" eaLnBrk="0" fontAlgn="base" hangingPunct="0">
        <a:lnSpc>
          <a:spcPct val="83000"/>
        </a:lnSpc>
        <a:spcBef>
          <a:spcPct val="0"/>
        </a:spcBef>
        <a:spcAft>
          <a:spcPct val="0"/>
        </a:spcAft>
        <a:defRPr sz="4400">
          <a:solidFill>
            <a:srgbClr val="2A196F"/>
          </a:solidFill>
          <a:latin typeface="+mj-lt"/>
          <a:ea typeface="MS PGothic" pitchFamily="34" charset="-128"/>
          <a:cs typeface="ＭＳ Ｐゴシック" charset="0"/>
        </a:defRPr>
      </a:lvl1pPr>
      <a:lvl2pPr algn="l" rtl="0" eaLnBrk="0" fontAlgn="base" hangingPunct="0">
        <a:lnSpc>
          <a:spcPct val="83000"/>
        </a:lnSpc>
        <a:spcBef>
          <a:spcPct val="0"/>
        </a:spcBef>
        <a:spcAft>
          <a:spcPct val="0"/>
        </a:spcAft>
        <a:defRPr sz="4400">
          <a:solidFill>
            <a:srgbClr val="2A196F"/>
          </a:solidFill>
          <a:latin typeface="TUOS Stephenson" pitchFamily="-128" charset="0"/>
          <a:ea typeface="MS PGothic" pitchFamily="34" charset="-128"/>
          <a:cs typeface="ＭＳ Ｐゴシック" charset="0"/>
        </a:defRPr>
      </a:lvl2pPr>
      <a:lvl3pPr algn="l" rtl="0" eaLnBrk="0" fontAlgn="base" hangingPunct="0">
        <a:lnSpc>
          <a:spcPct val="83000"/>
        </a:lnSpc>
        <a:spcBef>
          <a:spcPct val="0"/>
        </a:spcBef>
        <a:spcAft>
          <a:spcPct val="0"/>
        </a:spcAft>
        <a:defRPr sz="4400">
          <a:solidFill>
            <a:srgbClr val="2A196F"/>
          </a:solidFill>
          <a:latin typeface="TUOS Stephenson" pitchFamily="-128" charset="0"/>
          <a:ea typeface="MS PGothic" pitchFamily="34" charset="-128"/>
          <a:cs typeface="ＭＳ Ｐゴシック" charset="0"/>
        </a:defRPr>
      </a:lvl3pPr>
      <a:lvl4pPr algn="l" rtl="0" eaLnBrk="0" fontAlgn="base" hangingPunct="0">
        <a:lnSpc>
          <a:spcPct val="83000"/>
        </a:lnSpc>
        <a:spcBef>
          <a:spcPct val="0"/>
        </a:spcBef>
        <a:spcAft>
          <a:spcPct val="0"/>
        </a:spcAft>
        <a:defRPr sz="4400">
          <a:solidFill>
            <a:srgbClr val="2A196F"/>
          </a:solidFill>
          <a:latin typeface="TUOS Stephenson" pitchFamily="-128" charset="0"/>
          <a:ea typeface="MS PGothic" pitchFamily="34" charset="-128"/>
          <a:cs typeface="ＭＳ Ｐゴシック" charset="0"/>
        </a:defRPr>
      </a:lvl4pPr>
      <a:lvl5pPr algn="l" rtl="0" eaLnBrk="0" fontAlgn="base" hangingPunct="0">
        <a:lnSpc>
          <a:spcPct val="83000"/>
        </a:lnSpc>
        <a:spcBef>
          <a:spcPct val="0"/>
        </a:spcBef>
        <a:spcAft>
          <a:spcPct val="0"/>
        </a:spcAft>
        <a:defRPr sz="4400">
          <a:solidFill>
            <a:srgbClr val="2A196F"/>
          </a:solidFill>
          <a:latin typeface="TUOS Stephenson" pitchFamily="-128" charset="0"/>
          <a:ea typeface="MS PGothic" pitchFamily="34" charset="-128"/>
          <a:cs typeface="ＭＳ Ｐゴシック" charset="0"/>
        </a:defRPr>
      </a:lvl5pPr>
      <a:lvl6pPr marL="457200" algn="l" rtl="0" eaLnBrk="1" fontAlgn="base" hangingPunct="1">
        <a:lnSpc>
          <a:spcPct val="83000"/>
        </a:lnSpc>
        <a:spcBef>
          <a:spcPct val="0"/>
        </a:spcBef>
        <a:spcAft>
          <a:spcPct val="0"/>
        </a:spcAft>
        <a:defRPr sz="4400">
          <a:solidFill>
            <a:srgbClr val="2A196F"/>
          </a:solidFill>
          <a:latin typeface="TUOS Stephenson" pitchFamily="-128" charset="0"/>
        </a:defRPr>
      </a:lvl6pPr>
      <a:lvl7pPr marL="914400" algn="l" rtl="0" eaLnBrk="1" fontAlgn="base" hangingPunct="1">
        <a:lnSpc>
          <a:spcPct val="83000"/>
        </a:lnSpc>
        <a:spcBef>
          <a:spcPct val="0"/>
        </a:spcBef>
        <a:spcAft>
          <a:spcPct val="0"/>
        </a:spcAft>
        <a:defRPr sz="4400">
          <a:solidFill>
            <a:srgbClr val="2A196F"/>
          </a:solidFill>
          <a:latin typeface="TUOS Stephenson" pitchFamily="-128" charset="0"/>
        </a:defRPr>
      </a:lvl7pPr>
      <a:lvl8pPr marL="1371600" algn="l" rtl="0" eaLnBrk="1" fontAlgn="base" hangingPunct="1">
        <a:lnSpc>
          <a:spcPct val="83000"/>
        </a:lnSpc>
        <a:spcBef>
          <a:spcPct val="0"/>
        </a:spcBef>
        <a:spcAft>
          <a:spcPct val="0"/>
        </a:spcAft>
        <a:defRPr sz="4400">
          <a:solidFill>
            <a:srgbClr val="2A196F"/>
          </a:solidFill>
          <a:latin typeface="TUOS Stephenson" pitchFamily="-128" charset="0"/>
        </a:defRPr>
      </a:lvl8pPr>
      <a:lvl9pPr marL="1828800" algn="l" rtl="0" eaLnBrk="1" fontAlgn="base" hangingPunct="1">
        <a:lnSpc>
          <a:spcPct val="83000"/>
        </a:lnSpc>
        <a:spcBef>
          <a:spcPct val="0"/>
        </a:spcBef>
        <a:spcAft>
          <a:spcPct val="0"/>
        </a:spcAft>
        <a:defRPr sz="4400">
          <a:solidFill>
            <a:srgbClr val="2A196F"/>
          </a:solidFill>
          <a:latin typeface="TUOS Stephenson" pitchFamily="-128" charset="0"/>
        </a:defRPr>
      </a:lvl9pPr>
    </p:titleStyle>
    <p:bodyStyle>
      <a:lvl1pPr marL="342900" indent="-342900" algn="l" rtl="0" eaLnBrk="0" fontAlgn="base" hangingPunct="0">
        <a:spcBef>
          <a:spcPct val="30000"/>
        </a:spcBef>
        <a:spcAft>
          <a:spcPct val="0"/>
        </a:spcAft>
        <a:buChar char="•"/>
        <a:defRPr sz="3200">
          <a:solidFill>
            <a:srgbClr val="2A196F"/>
          </a:solidFill>
          <a:latin typeface="+mn-lt"/>
          <a:ea typeface="MS PGothic" pitchFamily="34" charset="-128"/>
          <a:cs typeface="ＭＳ Ｐゴシック" charset="0"/>
        </a:defRPr>
      </a:lvl1pPr>
      <a:lvl2pPr marL="742950" indent="-285750" algn="l" rtl="0" eaLnBrk="0" fontAlgn="base" hangingPunct="0">
        <a:spcBef>
          <a:spcPct val="30000"/>
        </a:spcBef>
        <a:spcAft>
          <a:spcPct val="0"/>
        </a:spcAft>
        <a:buFont typeface="TUOS Stephenson" panose="02070503080000020004" pitchFamily="18" charset="0"/>
        <a:buChar char="•"/>
        <a:defRPr sz="2800">
          <a:solidFill>
            <a:srgbClr val="2A196F"/>
          </a:solidFill>
          <a:latin typeface="+mn-lt"/>
          <a:ea typeface="MS PGothic" pitchFamily="34" charset="-128"/>
        </a:defRPr>
      </a:lvl2pPr>
      <a:lvl3pPr marL="1143000" indent="-228600" algn="l" rtl="0" eaLnBrk="0" fontAlgn="base" hangingPunct="0">
        <a:spcBef>
          <a:spcPct val="20000"/>
        </a:spcBef>
        <a:spcAft>
          <a:spcPct val="0"/>
        </a:spcAft>
        <a:defRPr sz="2400">
          <a:solidFill>
            <a:srgbClr val="2A196F"/>
          </a:solidFill>
          <a:latin typeface="+mn-lt"/>
          <a:ea typeface="MS PGothic" pitchFamily="34" charset="-128"/>
        </a:defRPr>
      </a:lvl3pPr>
      <a:lvl4pPr marL="1600200" indent="-228600" algn="l" rtl="0" eaLnBrk="0" fontAlgn="base" hangingPunct="0">
        <a:lnSpc>
          <a:spcPct val="120000"/>
        </a:lnSpc>
        <a:spcBef>
          <a:spcPct val="20000"/>
        </a:spcBef>
        <a:spcAft>
          <a:spcPct val="0"/>
        </a:spcAft>
        <a:buFont typeface="TUOS Stephenson" panose="02070503080000020004" pitchFamily="18" charset="0"/>
        <a:defRPr sz="1400">
          <a:solidFill>
            <a:srgbClr val="2A196F"/>
          </a:solidFill>
          <a:latin typeface="+mn-lt"/>
          <a:ea typeface="MS PGothic" pitchFamily="34" charset="-128"/>
        </a:defRPr>
      </a:lvl4pPr>
      <a:lvl5pPr marL="2057400" indent="-228600" algn="l" rtl="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mn-lt"/>
          <a:ea typeface="MS PGothic" pitchFamily="34" charset="-128"/>
        </a:defRPr>
      </a:lvl5pPr>
      <a:lvl6pPr marL="2514600" indent="-228600" algn="l" rtl="0" eaLnBrk="1" fontAlgn="base" hangingPunct="1">
        <a:lnSpc>
          <a:spcPct val="140000"/>
        </a:lnSpc>
        <a:spcBef>
          <a:spcPct val="20000"/>
        </a:spcBef>
        <a:spcAft>
          <a:spcPct val="0"/>
        </a:spcAft>
        <a:buFont typeface="TUOS Stephenson" pitchFamily="-128" charset="0"/>
        <a:buChar char="•"/>
        <a:defRPr sz="900">
          <a:solidFill>
            <a:srgbClr val="2A196F"/>
          </a:solidFill>
          <a:latin typeface="+mn-lt"/>
        </a:defRPr>
      </a:lvl6pPr>
      <a:lvl7pPr marL="2971800" indent="-228600" algn="l" rtl="0" eaLnBrk="1" fontAlgn="base" hangingPunct="1">
        <a:lnSpc>
          <a:spcPct val="140000"/>
        </a:lnSpc>
        <a:spcBef>
          <a:spcPct val="20000"/>
        </a:spcBef>
        <a:spcAft>
          <a:spcPct val="0"/>
        </a:spcAft>
        <a:buFont typeface="TUOS Stephenson" pitchFamily="-128" charset="0"/>
        <a:buChar char="•"/>
        <a:defRPr sz="900">
          <a:solidFill>
            <a:srgbClr val="2A196F"/>
          </a:solidFill>
          <a:latin typeface="+mn-lt"/>
        </a:defRPr>
      </a:lvl7pPr>
      <a:lvl8pPr marL="3429000" indent="-228600" algn="l" rtl="0" eaLnBrk="1" fontAlgn="base" hangingPunct="1">
        <a:lnSpc>
          <a:spcPct val="140000"/>
        </a:lnSpc>
        <a:spcBef>
          <a:spcPct val="20000"/>
        </a:spcBef>
        <a:spcAft>
          <a:spcPct val="0"/>
        </a:spcAft>
        <a:buFont typeface="TUOS Stephenson" pitchFamily="-128" charset="0"/>
        <a:buChar char="•"/>
        <a:defRPr sz="900">
          <a:solidFill>
            <a:srgbClr val="2A196F"/>
          </a:solidFill>
          <a:latin typeface="+mn-lt"/>
        </a:defRPr>
      </a:lvl8pPr>
      <a:lvl9pPr marL="3886200" indent="-228600" algn="l" rtl="0" eaLnBrk="1" fontAlgn="base" hangingPunct="1">
        <a:lnSpc>
          <a:spcPct val="140000"/>
        </a:lnSpc>
        <a:spcBef>
          <a:spcPct val="20000"/>
        </a:spcBef>
        <a:spcAft>
          <a:spcPct val="0"/>
        </a:spcAft>
        <a:buFont typeface="TUOS Stephenson" pitchFamily="-128" charset="0"/>
        <a:buChar char="•"/>
        <a:defRPr sz="900">
          <a:solidFill>
            <a:srgbClr val="2A196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galaxy.dbcls.jp/" TargetMode="External"/><Relationship Id="rId4" Type="http://schemas.openxmlformats.org/officeDocument/2006/relationships/hyperlink" Target="http://services.cbib.u-bordeaux.fr/galaxy/" TargetMode="External"/><Relationship Id="rId1" Type="http://schemas.openxmlformats.org/officeDocument/2006/relationships/slideLayout" Target="../slideLayouts/slideLayout2.xml"/><Relationship Id="rId2" Type="http://schemas.openxmlformats.org/officeDocument/2006/relationships/hyperlink" Target="https://bioinf-galaxian.erasmusmc.nl/galaxy/"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611560" y="2348880"/>
            <a:ext cx="8229600" cy="1828800"/>
          </a:xfrm>
        </p:spPr>
        <p:txBody>
          <a:bodyPr/>
          <a:lstStyle/>
          <a:p>
            <a:pPr eaLnBrk="1" hangingPunct="1"/>
            <a:r>
              <a:rPr lang="en-CA" altLang="en-US" dirty="0" smtClean="0"/>
              <a:t>Practicing sequence alignment</a:t>
            </a:r>
            <a:br>
              <a:rPr lang="en-CA" altLang="en-US" dirty="0" smtClean="0"/>
            </a:br>
            <a:endParaRPr lang="en-US" altLang="en-US" dirty="0" smtClean="0"/>
          </a:p>
        </p:txBody>
      </p:sp>
      <p:sp>
        <p:nvSpPr>
          <p:cNvPr id="3075" name="Rectangle 3"/>
          <p:cNvSpPr>
            <a:spLocks noGrp="1" noChangeArrowheads="1"/>
          </p:cNvSpPr>
          <p:nvPr>
            <p:ph type="subTitle" idx="1"/>
          </p:nvPr>
        </p:nvSpPr>
        <p:spPr>
          <a:xfrm>
            <a:off x="609600" y="4648200"/>
            <a:ext cx="8229600" cy="1295400"/>
          </a:xfrm>
        </p:spPr>
        <p:txBody>
          <a:bodyPr/>
          <a:lstStyle/>
          <a:p>
            <a:pPr eaLnBrk="1" hangingPunct="1"/>
            <a:r>
              <a:rPr lang="en-US" altLang="en-US" dirty="0" smtClean="0">
                <a:solidFill>
                  <a:srgbClr val="0099FF"/>
                </a:solidFill>
              </a:rPr>
              <a:t>MED676 Bioinformatics Module</a:t>
            </a:r>
          </a:p>
          <a:p>
            <a:pPr eaLnBrk="1" hangingPunct="1"/>
            <a:r>
              <a:rPr lang="en-US" altLang="en-US" dirty="0" smtClean="0">
                <a:solidFill>
                  <a:srgbClr val="0099FF"/>
                </a:solidFill>
              </a:rPr>
              <a:t>Dr. Dennis Wang</a:t>
            </a:r>
          </a:p>
        </p:txBody>
      </p:sp>
    </p:spTree>
  </p:cSld>
  <p:clrMapOvr>
    <a:overrideClrMapping bg1="lt1" tx1="dk1" bg2="lt2" tx2="dk2" accent1="accent1" accent2="accent2" accent3="accent3" accent4="accent4" accent5="accent5" accent6="accent6" hlink="hlink" folHlink="folHlink"/>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D2E28BBE-4E92-4B2E-9C6F-C30F1CA4714D}" type="datetime1">
              <a:rPr lang="en-GB" altLang="en-US" smtClean="0"/>
              <a:pPr>
                <a:defRPr/>
              </a:pPr>
              <a:t>22/01/17</a:t>
            </a:fld>
            <a:endParaRPr lang="en-GB" altLang="en-US">
              <a:solidFill>
                <a:srgbClr val="FFFFFF"/>
              </a:solidFill>
            </a:endParaRPr>
          </a:p>
        </p:txBody>
      </p:sp>
      <p:sp>
        <p:nvSpPr>
          <p:cNvPr id="5" name="Footer Placeholder 4"/>
          <p:cNvSpPr>
            <a:spLocks noGrp="1"/>
          </p:cNvSpPr>
          <p:nvPr>
            <p:ph type="ftr" sz="quarter" idx="11"/>
          </p:nvPr>
        </p:nvSpPr>
        <p:spPr/>
        <p:txBody>
          <a:bodyPr/>
          <a:lstStyle/>
          <a:p>
            <a:pPr>
              <a:defRPr/>
            </a:pPr>
            <a:r>
              <a:rPr lang="en-GB" altLang="en-US" smtClean="0"/>
              <a:t>© The University of Sheffield</a:t>
            </a:r>
            <a:endParaRPr lang="en-GB" altLang="en-US">
              <a:solidFill>
                <a:srgbClr val="FFFFFF"/>
              </a:solidFill>
            </a:endParaRPr>
          </a:p>
        </p:txBody>
      </p:sp>
      <p:sp>
        <p:nvSpPr>
          <p:cNvPr id="6" name="Slide Number Placeholder 5"/>
          <p:cNvSpPr>
            <a:spLocks noGrp="1"/>
          </p:cNvSpPr>
          <p:nvPr>
            <p:ph type="sldNum" sz="quarter" idx="12"/>
          </p:nvPr>
        </p:nvSpPr>
        <p:spPr/>
        <p:txBody>
          <a:bodyPr/>
          <a:lstStyle/>
          <a:p>
            <a:fld id="{22230EF6-6C13-413D-A541-8FA2732E8850}" type="slidenum">
              <a:rPr lang="en-GB" altLang="en-US" smtClean="0"/>
              <a:pPr/>
              <a:t>10</a:t>
            </a:fld>
            <a:endParaRPr lang="en-GB" altLang="en-US"/>
          </a:p>
        </p:txBody>
      </p:sp>
      <p:pic>
        <p:nvPicPr>
          <p:cNvPr id="7" name="Picture 6"/>
          <p:cNvPicPr>
            <a:picLocks noChangeAspect="1"/>
          </p:cNvPicPr>
          <p:nvPr/>
        </p:nvPicPr>
        <p:blipFill>
          <a:blip r:embed="rId2"/>
          <a:stretch>
            <a:fillRect/>
          </a:stretch>
        </p:blipFill>
        <p:spPr>
          <a:xfrm>
            <a:off x="61403" y="1268760"/>
            <a:ext cx="9047101" cy="4464496"/>
          </a:xfrm>
          <a:prstGeom prst="rect">
            <a:avLst/>
          </a:prstGeom>
        </p:spPr>
      </p:pic>
    </p:spTree>
    <p:extLst>
      <p:ext uri="{BB962C8B-B14F-4D97-AF65-F5344CB8AC3E}">
        <p14:creationId xmlns:p14="http://schemas.microsoft.com/office/powerpoint/2010/main" val="3806417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F1025EE7-C69D-40DF-8D52-9C1A6D2A5A39}" type="datetime1">
              <a:rPr lang="en-GB" altLang="en-US" sz="1000"/>
              <a:pPr>
                <a:spcBef>
                  <a:spcPct val="0"/>
                </a:spcBef>
                <a:buFontTx/>
                <a:buNone/>
              </a:pPr>
              <a:t>22/01/17</a:t>
            </a:fld>
            <a:endParaRPr lang="en-GB" altLang="en-US" sz="1000">
              <a:solidFill>
                <a:srgbClr val="FFFFFF"/>
              </a:solidFill>
            </a:endParaRPr>
          </a:p>
        </p:txBody>
      </p:sp>
      <p:sp>
        <p:nvSpPr>
          <p:cNvPr id="5123" name="Footer Placeholder 4"/>
          <p:cNvSpPr>
            <a:spLocks noGrp="1"/>
          </p:cNvSpPr>
          <p:nvPr>
            <p:ph type="ftr" sz="quarter" idx="11"/>
          </p:nvPr>
        </p:nvSpPr>
        <p:spPr>
          <a:xfrm>
            <a:off x="1331640" y="6553200"/>
            <a:ext cx="51816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r>
              <a:rPr lang="en-GB" altLang="en-US" sz="1000"/>
              <a:t>© The University of Sheffield</a:t>
            </a:r>
            <a:endParaRPr lang="en-GB" altLang="en-US" sz="1000">
              <a:solidFill>
                <a:srgbClr val="FFFFFF"/>
              </a:solidFill>
            </a:endParaRPr>
          </a:p>
        </p:txBody>
      </p:sp>
      <p:sp>
        <p:nvSpPr>
          <p:cNvPr id="512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0CAFD3E5-F232-44AE-8B1E-ADB37CE449FF}" type="slidenum">
              <a:rPr lang="en-GB" altLang="en-US" sz="1800">
                <a:latin typeface="TUOS Stephenson" panose="02070503080000020004" pitchFamily="18" charset="0"/>
              </a:rPr>
              <a:pPr>
                <a:spcBef>
                  <a:spcPct val="0"/>
                </a:spcBef>
                <a:buFontTx/>
                <a:buNone/>
              </a:pPr>
              <a:t>11</a:t>
            </a:fld>
            <a:endParaRPr lang="en-GB" altLang="en-US" sz="1800">
              <a:latin typeface="TUOS Stephenson" panose="02070503080000020004" pitchFamily="18" charset="0"/>
            </a:endParaRPr>
          </a:p>
        </p:txBody>
      </p:sp>
      <p:sp>
        <p:nvSpPr>
          <p:cNvPr id="5125" name="Rectangle 2"/>
          <p:cNvSpPr>
            <a:spLocks noGrp="1" noChangeArrowheads="1"/>
          </p:cNvSpPr>
          <p:nvPr>
            <p:ph type="title"/>
          </p:nvPr>
        </p:nvSpPr>
        <p:spPr>
          <a:xfrm>
            <a:off x="611560" y="980728"/>
            <a:ext cx="8229600" cy="762000"/>
          </a:xfrm>
        </p:spPr>
        <p:txBody>
          <a:bodyPr/>
          <a:lstStyle/>
          <a:p>
            <a:pPr eaLnBrk="1" hangingPunct="1"/>
            <a:r>
              <a:rPr lang="en-US" altLang="en-US" dirty="0" smtClean="0"/>
              <a:t>Exercise</a:t>
            </a:r>
          </a:p>
        </p:txBody>
      </p:sp>
      <p:sp>
        <p:nvSpPr>
          <p:cNvPr id="3" name="TextBox 2"/>
          <p:cNvSpPr txBox="1"/>
          <p:nvPr/>
        </p:nvSpPr>
        <p:spPr>
          <a:xfrm>
            <a:off x="611560" y="1988840"/>
            <a:ext cx="7344816" cy="2677656"/>
          </a:xfrm>
          <a:prstGeom prst="rect">
            <a:avLst/>
          </a:prstGeom>
          <a:noFill/>
        </p:spPr>
        <p:txBody>
          <a:bodyPr wrap="square" rtlCol="0">
            <a:spAutoFit/>
          </a:bodyPr>
          <a:lstStyle/>
          <a:p>
            <a:pPr marL="342900" indent="-342900">
              <a:buFont typeface="Arial"/>
              <a:buChar char="•"/>
            </a:pPr>
            <a:r>
              <a:rPr lang="en-US" dirty="0" smtClean="0">
                <a:solidFill>
                  <a:srgbClr val="000000"/>
                </a:solidFill>
              </a:rPr>
              <a:t>What is the file format of the </a:t>
            </a:r>
            <a:r>
              <a:rPr lang="en-US" dirty="0" err="1" smtClean="0">
                <a:solidFill>
                  <a:srgbClr val="000000"/>
                </a:solidFill>
              </a:rPr>
              <a:t>fastq</a:t>
            </a:r>
            <a:r>
              <a:rPr lang="en-US" dirty="0" smtClean="0">
                <a:solidFill>
                  <a:srgbClr val="000000"/>
                </a:solidFill>
              </a:rPr>
              <a:t>?</a:t>
            </a:r>
          </a:p>
          <a:p>
            <a:pPr marL="342900" indent="-342900">
              <a:buFont typeface="Arial"/>
              <a:buChar char="•"/>
            </a:pPr>
            <a:endParaRPr lang="en-US" dirty="0" smtClean="0">
              <a:solidFill>
                <a:srgbClr val="000000"/>
              </a:solidFill>
            </a:endParaRPr>
          </a:p>
          <a:p>
            <a:pPr marL="342900" indent="-342900">
              <a:buFont typeface="Arial"/>
              <a:buChar char="•"/>
            </a:pPr>
            <a:r>
              <a:rPr lang="en-US" dirty="0" smtClean="0">
                <a:solidFill>
                  <a:srgbClr val="000000"/>
                </a:solidFill>
              </a:rPr>
              <a:t>Align the sequence using the Bowtie aligner</a:t>
            </a:r>
          </a:p>
          <a:p>
            <a:pPr marL="800100" lvl="1" indent="-342900">
              <a:buFont typeface="Arial"/>
              <a:buChar char="•"/>
            </a:pPr>
            <a:r>
              <a:rPr lang="en-US" dirty="0" smtClean="0">
                <a:solidFill>
                  <a:srgbClr val="000000"/>
                </a:solidFill>
              </a:rPr>
              <a:t>Try it several times with </a:t>
            </a:r>
            <a:r>
              <a:rPr lang="en-US" dirty="0">
                <a:solidFill>
                  <a:srgbClr val="000000"/>
                </a:solidFill>
              </a:rPr>
              <a:t>different settings (</a:t>
            </a:r>
            <a:r>
              <a:rPr lang="en-US" dirty="0" err="1">
                <a:solidFill>
                  <a:srgbClr val="000000"/>
                </a:solidFill>
              </a:rPr>
              <a:t>eg</a:t>
            </a:r>
            <a:r>
              <a:rPr lang="en-US" dirty="0">
                <a:solidFill>
                  <a:srgbClr val="000000"/>
                </a:solidFill>
              </a:rPr>
              <a:t>. fast vs sensitive)</a:t>
            </a:r>
          </a:p>
          <a:p>
            <a:pPr marL="800100" lvl="1" indent="-342900">
              <a:buFont typeface="Arial"/>
              <a:buChar char="•"/>
            </a:pPr>
            <a:endParaRPr lang="en-US" dirty="0" smtClean="0">
              <a:solidFill>
                <a:srgbClr val="000000"/>
              </a:solidFill>
            </a:endParaRPr>
          </a:p>
          <a:p>
            <a:endParaRPr lang="en-US" dirty="0">
              <a:solidFill>
                <a:srgbClr val="000000"/>
              </a:solidFill>
            </a:endParaRPr>
          </a:p>
        </p:txBody>
      </p:sp>
    </p:spTree>
    <p:extLst>
      <p:ext uri="{BB962C8B-B14F-4D97-AF65-F5344CB8AC3E}">
        <p14:creationId xmlns:p14="http://schemas.microsoft.com/office/powerpoint/2010/main" val="214560219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D2E28BBE-4E92-4B2E-9C6F-C30F1CA4714D}" type="datetime1">
              <a:rPr lang="en-GB" altLang="en-US" smtClean="0"/>
              <a:pPr>
                <a:defRPr/>
              </a:pPr>
              <a:t>22/01/17</a:t>
            </a:fld>
            <a:endParaRPr lang="en-GB" altLang="en-US">
              <a:solidFill>
                <a:srgbClr val="FFFFFF"/>
              </a:solidFill>
            </a:endParaRPr>
          </a:p>
        </p:txBody>
      </p:sp>
      <p:sp>
        <p:nvSpPr>
          <p:cNvPr id="5" name="Footer Placeholder 4"/>
          <p:cNvSpPr>
            <a:spLocks noGrp="1"/>
          </p:cNvSpPr>
          <p:nvPr>
            <p:ph type="ftr" sz="quarter" idx="11"/>
          </p:nvPr>
        </p:nvSpPr>
        <p:spPr/>
        <p:txBody>
          <a:bodyPr/>
          <a:lstStyle/>
          <a:p>
            <a:pPr>
              <a:defRPr/>
            </a:pPr>
            <a:r>
              <a:rPr lang="en-GB" altLang="en-US" smtClean="0"/>
              <a:t>© The University of Sheffield</a:t>
            </a:r>
            <a:endParaRPr lang="en-GB" altLang="en-US">
              <a:solidFill>
                <a:srgbClr val="FFFFFF"/>
              </a:solidFill>
            </a:endParaRPr>
          </a:p>
        </p:txBody>
      </p:sp>
      <p:sp>
        <p:nvSpPr>
          <p:cNvPr id="6" name="Slide Number Placeholder 5"/>
          <p:cNvSpPr>
            <a:spLocks noGrp="1"/>
          </p:cNvSpPr>
          <p:nvPr>
            <p:ph type="sldNum" sz="quarter" idx="12"/>
          </p:nvPr>
        </p:nvSpPr>
        <p:spPr/>
        <p:txBody>
          <a:bodyPr/>
          <a:lstStyle/>
          <a:p>
            <a:fld id="{22230EF6-6C13-413D-A541-8FA2732E8850}" type="slidenum">
              <a:rPr lang="en-GB" altLang="en-US" smtClean="0"/>
              <a:pPr/>
              <a:t>12</a:t>
            </a:fld>
            <a:endParaRPr lang="en-GB" altLang="en-US"/>
          </a:p>
        </p:txBody>
      </p:sp>
      <p:pic>
        <p:nvPicPr>
          <p:cNvPr id="8" name="Picture 7"/>
          <p:cNvPicPr>
            <a:picLocks noChangeAspect="1"/>
          </p:cNvPicPr>
          <p:nvPr/>
        </p:nvPicPr>
        <p:blipFill>
          <a:blip r:embed="rId2"/>
          <a:stretch>
            <a:fillRect/>
          </a:stretch>
        </p:blipFill>
        <p:spPr>
          <a:xfrm>
            <a:off x="32887" y="1052736"/>
            <a:ext cx="9061932" cy="5097337"/>
          </a:xfrm>
          <a:prstGeom prst="rect">
            <a:avLst/>
          </a:prstGeom>
        </p:spPr>
      </p:pic>
    </p:spTree>
    <p:extLst>
      <p:ext uri="{BB962C8B-B14F-4D97-AF65-F5344CB8AC3E}">
        <p14:creationId xmlns:p14="http://schemas.microsoft.com/office/powerpoint/2010/main" val="2300135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F1025EE7-C69D-40DF-8D52-9C1A6D2A5A39}" type="datetime1">
              <a:rPr lang="en-GB" altLang="en-US" sz="1000"/>
              <a:pPr>
                <a:spcBef>
                  <a:spcPct val="0"/>
                </a:spcBef>
                <a:buFontTx/>
                <a:buNone/>
              </a:pPr>
              <a:t>22/01/17</a:t>
            </a:fld>
            <a:endParaRPr lang="en-GB" altLang="en-US" sz="1000">
              <a:solidFill>
                <a:srgbClr val="FFFFFF"/>
              </a:solidFill>
            </a:endParaRPr>
          </a:p>
        </p:txBody>
      </p:sp>
      <p:sp>
        <p:nvSpPr>
          <p:cNvPr id="5123" name="Footer Placeholder 4"/>
          <p:cNvSpPr>
            <a:spLocks noGrp="1"/>
          </p:cNvSpPr>
          <p:nvPr>
            <p:ph type="ftr" sz="quarter" idx="11"/>
          </p:nvPr>
        </p:nvSpPr>
        <p:spPr>
          <a:xfrm>
            <a:off x="1331640" y="6553200"/>
            <a:ext cx="51816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r>
              <a:rPr lang="en-GB" altLang="en-US" sz="1000"/>
              <a:t>© The University of Sheffield</a:t>
            </a:r>
            <a:endParaRPr lang="en-GB" altLang="en-US" sz="1000">
              <a:solidFill>
                <a:srgbClr val="FFFFFF"/>
              </a:solidFill>
            </a:endParaRPr>
          </a:p>
        </p:txBody>
      </p:sp>
      <p:sp>
        <p:nvSpPr>
          <p:cNvPr id="512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0CAFD3E5-F232-44AE-8B1E-ADB37CE449FF}" type="slidenum">
              <a:rPr lang="en-GB" altLang="en-US" sz="1800">
                <a:latin typeface="TUOS Stephenson" panose="02070503080000020004" pitchFamily="18" charset="0"/>
              </a:rPr>
              <a:pPr>
                <a:spcBef>
                  <a:spcPct val="0"/>
                </a:spcBef>
                <a:buFontTx/>
                <a:buNone/>
              </a:pPr>
              <a:t>13</a:t>
            </a:fld>
            <a:endParaRPr lang="en-GB" altLang="en-US" sz="1800">
              <a:latin typeface="TUOS Stephenson" panose="02070503080000020004" pitchFamily="18" charset="0"/>
            </a:endParaRPr>
          </a:p>
        </p:txBody>
      </p:sp>
      <p:sp>
        <p:nvSpPr>
          <p:cNvPr id="5125" name="Rectangle 2"/>
          <p:cNvSpPr>
            <a:spLocks noGrp="1" noChangeArrowheads="1"/>
          </p:cNvSpPr>
          <p:nvPr>
            <p:ph type="title"/>
          </p:nvPr>
        </p:nvSpPr>
        <p:spPr>
          <a:xfrm>
            <a:off x="611560" y="980728"/>
            <a:ext cx="8229600" cy="762000"/>
          </a:xfrm>
        </p:spPr>
        <p:txBody>
          <a:bodyPr/>
          <a:lstStyle/>
          <a:p>
            <a:pPr eaLnBrk="1" hangingPunct="1"/>
            <a:r>
              <a:rPr lang="en-US" altLang="en-US" dirty="0" smtClean="0"/>
              <a:t>Congratulations!</a:t>
            </a:r>
          </a:p>
        </p:txBody>
      </p:sp>
      <p:sp>
        <p:nvSpPr>
          <p:cNvPr id="3" name="TextBox 2"/>
          <p:cNvSpPr txBox="1"/>
          <p:nvPr/>
        </p:nvSpPr>
        <p:spPr>
          <a:xfrm>
            <a:off x="611560" y="1988840"/>
            <a:ext cx="7344816" cy="830997"/>
          </a:xfrm>
          <a:prstGeom prst="rect">
            <a:avLst/>
          </a:prstGeom>
          <a:noFill/>
        </p:spPr>
        <p:txBody>
          <a:bodyPr wrap="square" rtlCol="0">
            <a:spAutoFit/>
          </a:bodyPr>
          <a:lstStyle/>
          <a:p>
            <a:pPr marL="342900" indent="-342900">
              <a:buFont typeface="Arial"/>
              <a:buChar char="•"/>
            </a:pPr>
            <a:endParaRPr lang="en-US" dirty="0" smtClean="0">
              <a:solidFill>
                <a:srgbClr val="000000"/>
              </a:solidFill>
            </a:endParaRPr>
          </a:p>
          <a:p>
            <a:endParaRPr lang="en-US" dirty="0">
              <a:solidFill>
                <a:srgbClr val="000000"/>
              </a:solidFill>
            </a:endParaRPr>
          </a:p>
        </p:txBody>
      </p:sp>
      <p:sp>
        <p:nvSpPr>
          <p:cNvPr id="7" name="TextBox 6"/>
          <p:cNvSpPr txBox="1"/>
          <p:nvPr/>
        </p:nvSpPr>
        <p:spPr>
          <a:xfrm>
            <a:off x="611560" y="1988840"/>
            <a:ext cx="7344816" cy="1692771"/>
          </a:xfrm>
          <a:prstGeom prst="rect">
            <a:avLst/>
          </a:prstGeom>
          <a:noFill/>
        </p:spPr>
        <p:txBody>
          <a:bodyPr wrap="square" rtlCol="0">
            <a:spAutoFit/>
          </a:bodyPr>
          <a:lstStyle/>
          <a:p>
            <a:r>
              <a:rPr lang="en-US" sz="2800" dirty="0" smtClean="0">
                <a:solidFill>
                  <a:srgbClr val="000000"/>
                </a:solidFill>
              </a:rPr>
              <a:t>You have extracted, processed, and assembled your first genomic sequences!</a:t>
            </a:r>
          </a:p>
          <a:p>
            <a:pPr marL="342900" indent="-342900">
              <a:buFont typeface="Arial"/>
              <a:buChar char="•"/>
            </a:pPr>
            <a:endParaRPr lang="en-US" dirty="0" smtClean="0">
              <a:solidFill>
                <a:srgbClr val="000000"/>
              </a:solidFill>
            </a:endParaRPr>
          </a:p>
          <a:p>
            <a:endParaRPr lang="en-US" dirty="0">
              <a:solidFill>
                <a:srgbClr val="000000"/>
              </a:solidFill>
            </a:endParaRPr>
          </a:p>
        </p:txBody>
      </p:sp>
    </p:spTree>
    <p:extLst>
      <p:ext uri="{BB962C8B-B14F-4D97-AF65-F5344CB8AC3E}">
        <p14:creationId xmlns:p14="http://schemas.microsoft.com/office/powerpoint/2010/main" val="185910253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F1025EE7-C69D-40DF-8D52-9C1A6D2A5A39}" type="datetime1">
              <a:rPr lang="en-GB" altLang="en-US" sz="1000"/>
              <a:pPr>
                <a:spcBef>
                  <a:spcPct val="0"/>
                </a:spcBef>
                <a:buFontTx/>
                <a:buNone/>
              </a:pPr>
              <a:t>22/01/17</a:t>
            </a:fld>
            <a:endParaRPr lang="en-GB" altLang="en-US" sz="1000">
              <a:solidFill>
                <a:srgbClr val="FFFFFF"/>
              </a:solidFill>
            </a:endParaRPr>
          </a:p>
        </p:txBody>
      </p:sp>
      <p:sp>
        <p:nvSpPr>
          <p:cNvPr id="5123" name="Footer Placeholder 4"/>
          <p:cNvSpPr>
            <a:spLocks noGrp="1"/>
          </p:cNvSpPr>
          <p:nvPr>
            <p:ph type="ftr" sz="quarter" idx="11"/>
          </p:nvPr>
        </p:nvSpPr>
        <p:spPr>
          <a:xfrm>
            <a:off x="1331640" y="6553200"/>
            <a:ext cx="51816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r>
              <a:rPr lang="en-GB" altLang="en-US" sz="1000"/>
              <a:t>© The University of Sheffield</a:t>
            </a:r>
            <a:endParaRPr lang="en-GB" altLang="en-US" sz="1000">
              <a:solidFill>
                <a:srgbClr val="FFFFFF"/>
              </a:solidFill>
            </a:endParaRPr>
          </a:p>
        </p:txBody>
      </p:sp>
      <p:sp>
        <p:nvSpPr>
          <p:cNvPr id="512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0CAFD3E5-F232-44AE-8B1E-ADB37CE449FF}" type="slidenum">
              <a:rPr lang="en-GB" altLang="en-US" sz="1800">
                <a:latin typeface="TUOS Stephenson" panose="02070503080000020004" pitchFamily="18" charset="0"/>
              </a:rPr>
              <a:pPr>
                <a:spcBef>
                  <a:spcPct val="0"/>
                </a:spcBef>
                <a:buFontTx/>
                <a:buNone/>
              </a:pPr>
              <a:t>14</a:t>
            </a:fld>
            <a:endParaRPr lang="en-GB" altLang="en-US" sz="1800">
              <a:latin typeface="TUOS Stephenson" panose="02070503080000020004" pitchFamily="18" charset="0"/>
            </a:endParaRPr>
          </a:p>
        </p:txBody>
      </p:sp>
      <p:sp>
        <p:nvSpPr>
          <p:cNvPr id="5125" name="Rectangle 2"/>
          <p:cNvSpPr>
            <a:spLocks noGrp="1" noChangeArrowheads="1"/>
          </p:cNvSpPr>
          <p:nvPr>
            <p:ph type="title"/>
          </p:nvPr>
        </p:nvSpPr>
        <p:spPr>
          <a:xfrm>
            <a:off x="611560" y="980728"/>
            <a:ext cx="8229600" cy="762000"/>
          </a:xfrm>
        </p:spPr>
        <p:txBody>
          <a:bodyPr/>
          <a:lstStyle/>
          <a:p>
            <a:pPr eaLnBrk="1" hangingPunct="1"/>
            <a:r>
              <a:rPr lang="en-US" altLang="en-US" dirty="0" smtClean="0"/>
              <a:t>Exercise</a:t>
            </a:r>
          </a:p>
        </p:txBody>
      </p:sp>
      <p:sp>
        <p:nvSpPr>
          <p:cNvPr id="3" name="TextBox 2"/>
          <p:cNvSpPr txBox="1"/>
          <p:nvPr/>
        </p:nvSpPr>
        <p:spPr>
          <a:xfrm>
            <a:off x="611560" y="1988840"/>
            <a:ext cx="7344816" cy="2308324"/>
          </a:xfrm>
          <a:prstGeom prst="rect">
            <a:avLst/>
          </a:prstGeom>
          <a:noFill/>
        </p:spPr>
        <p:txBody>
          <a:bodyPr wrap="square" rtlCol="0">
            <a:spAutoFit/>
          </a:bodyPr>
          <a:lstStyle/>
          <a:p>
            <a:pPr marL="342900" indent="-342900">
              <a:buFont typeface="Arial"/>
              <a:buChar char="•"/>
            </a:pPr>
            <a:r>
              <a:rPr lang="en-US" dirty="0" smtClean="0">
                <a:solidFill>
                  <a:srgbClr val="000000"/>
                </a:solidFill>
              </a:rPr>
              <a:t>Visualize the aligned reads in IGV</a:t>
            </a:r>
          </a:p>
          <a:p>
            <a:pPr marL="342900" indent="-342900">
              <a:buFont typeface="Arial"/>
              <a:buChar char="•"/>
            </a:pPr>
            <a:endParaRPr lang="en-US" dirty="0">
              <a:solidFill>
                <a:srgbClr val="000000"/>
              </a:solidFill>
            </a:endParaRPr>
          </a:p>
          <a:p>
            <a:pPr marL="342900" indent="-342900">
              <a:buFont typeface="Arial"/>
              <a:buChar char="•"/>
            </a:pPr>
            <a:r>
              <a:rPr lang="en-US" dirty="0" smtClean="0">
                <a:solidFill>
                  <a:srgbClr val="000000"/>
                </a:solidFill>
              </a:rPr>
              <a:t>Find a mutation</a:t>
            </a:r>
          </a:p>
          <a:p>
            <a:pPr marL="342900" indent="-342900">
              <a:buFont typeface="Arial"/>
              <a:buChar char="•"/>
            </a:pPr>
            <a:endParaRPr lang="en-US" dirty="0">
              <a:solidFill>
                <a:srgbClr val="000000"/>
              </a:solidFill>
            </a:endParaRPr>
          </a:p>
          <a:p>
            <a:pPr marL="342900" indent="-342900">
              <a:buFont typeface="Arial"/>
              <a:buChar char="•"/>
            </a:pPr>
            <a:r>
              <a:rPr lang="en-US" dirty="0" smtClean="0">
                <a:solidFill>
                  <a:srgbClr val="000000"/>
                </a:solidFill>
              </a:rPr>
              <a:t>Any differences between alignments using different settings?</a:t>
            </a:r>
            <a:endParaRPr lang="en-US" dirty="0">
              <a:solidFill>
                <a:srgbClr val="000000"/>
              </a:solidFill>
            </a:endParaRPr>
          </a:p>
        </p:txBody>
      </p:sp>
    </p:spTree>
    <p:extLst>
      <p:ext uri="{BB962C8B-B14F-4D97-AF65-F5344CB8AC3E}">
        <p14:creationId xmlns:p14="http://schemas.microsoft.com/office/powerpoint/2010/main" val="320788082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a:defRPr/>
            </a:pPr>
            <a:fld id="{E5BA7B6D-8FDC-4695-AFC1-B99D1D3554E6}" type="datetime1">
              <a:rPr lang="en-GB" altLang="en-US" smtClean="0"/>
              <a:pPr>
                <a:defRPr/>
              </a:pPr>
              <a:t>22/01/17</a:t>
            </a:fld>
            <a:endParaRPr lang="en-GB" altLang="en-US">
              <a:solidFill>
                <a:srgbClr val="FFFFFF"/>
              </a:solidFill>
            </a:endParaRPr>
          </a:p>
        </p:txBody>
      </p:sp>
      <p:sp>
        <p:nvSpPr>
          <p:cNvPr id="4" name="Footer Placeholder 3"/>
          <p:cNvSpPr>
            <a:spLocks noGrp="1"/>
          </p:cNvSpPr>
          <p:nvPr>
            <p:ph type="ftr" sz="quarter" idx="11"/>
          </p:nvPr>
        </p:nvSpPr>
        <p:spPr/>
        <p:txBody>
          <a:bodyPr/>
          <a:lstStyle/>
          <a:p>
            <a:pPr>
              <a:defRPr/>
            </a:pPr>
            <a:r>
              <a:rPr lang="en-GB" altLang="en-US" dirty="0" smtClean="0"/>
              <a:t>© The University of Sheffield</a:t>
            </a:r>
            <a:endParaRPr lang="en-GB" altLang="en-US" dirty="0">
              <a:solidFill>
                <a:srgbClr val="FFFFFF"/>
              </a:solidFill>
            </a:endParaRPr>
          </a:p>
        </p:txBody>
      </p:sp>
      <p:sp>
        <p:nvSpPr>
          <p:cNvPr id="5" name="Slide Number Placeholder 4"/>
          <p:cNvSpPr>
            <a:spLocks noGrp="1"/>
          </p:cNvSpPr>
          <p:nvPr>
            <p:ph type="sldNum" sz="quarter" idx="12"/>
          </p:nvPr>
        </p:nvSpPr>
        <p:spPr/>
        <p:txBody>
          <a:bodyPr/>
          <a:lstStyle/>
          <a:p>
            <a:fld id="{2B3D9A25-F98D-42E0-BB63-92B1686EA221}" type="slidenum">
              <a:rPr lang="en-GB" altLang="en-US" smtClean="0"/>
              <a:pPr/>
              <a:t>15</a:t>
            </a:fld>
            <a:endParaRPr lang="en-GB" altLang="en-US"/>
          </a:p>
        </p:txBody>
      </p:sp>
      <p:pic>
        <p:nvPicPr>
          <p:cNvPr id="7" name="Picture 6"/>
          <p:cNvPicPr>
            <a:picLocks noChangeAspect="1"/>
          </p:cNvPicPr>
          <p:nvPr/>
        </p:nvPicPr>
        <p:blipFill>
          <a:blip r:embed="rId2"/>
          <a:stretch>
            <a:fillRect/>
          </a:stretch>
        </p:blipFill>
        <p:spPr>
          <a:xfrm>
            <a:off x="41274" y="1124744"/>
            <a:ext cx="9067230" cy="4890351"/>
          </a:xfrm>
          <a:prstGeom prst="rect">
            <a:avLst/>
          </a:prstGeom>
        </p:spPr>
      </p:pic>
      <p:sp>
        <p:nvSpPr>
          <p:cNvPr id="8" name="Title 1"/>
          <p:cNvSpPr>
            <a:spLocks noGrp="1"/>
          </p:cNvSpPr>
          <p:nvPr>
            <p:ph type="title"/>
          </p:nvPr>
        </p:nvSpPr>
        <p:spPr>
          <a:xfrm>
            <a:off x="2627784" y="6015095"/>
            <a:ext cx="5616624" cy="762000"/>
          </a:xfrm>
        </p:spPr>
        <p:txBody>
          <a:bodyPr/>
          <a:lstStyle/>
          <a:p>
            <a:r>
              <a:rPr lang="en-GB" sz="3200" dirty="0" smtClean="0"/>
              <a:t>EGFR exon 19 deletion</a:t>
            </a:r>
            <a:r>
              <a:rPr lang="en-GB" dirty="0" smtClean="0"/>
              <a:t>?</a:t>
            </a:r>
            <a:endParaRPr lang="en-GB" dirty="0"/>
          </a:p>
        </p:txBody>
      </p:sp>
    </p:spTree>
    <p:extLst>
      <p:ext uri="{BB962C8B-B14F-4D97-AF65-F5344CB8AC3E}">
        <p14:creationId xmlns:p14="http://schemas.microsoft.com/office/powerpoint/2010/main" val="2687505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 of Day 1</a:t>
            </a:r>
            <a:endParaRPr lang="en-US" dirty="0"/>
          </a:p>
        </p:txBody>
      </p:sp>
      <p:sp>
        <p:nvSpPr>
          <p:cNvPr id="3" name="Date Placeholder 2"/>
          <p:cNvSpPr>
            <a:spLocks noGrp="1"/>
          </p:cNvSpPr>
          <p:nvPr>
            <p:ph type="dt" sz="half" idx="10"/>
          </p:nvPr>
        </p:nvSpPr>
        <p:spPr/>
        <p:txBody>
          <a:bodyPr/>
          <a:lstStyle/>
          <a:p>
            <a:pPr>
              <a:defRPr/>
            </a:pPr>
            <a:fld id="{E5BA7B6D-8FDC-4695-AFC1-B99D1D3554E6}" type="datetime1">
              <a:rPr lang="en-GB" altLang="en-US" smtClean="0"/>
              <a:pPr>
                <a:defRPr/>
              </a:pPr>
              <a:t>22/01/17</a:t>
            </a:fld>
            <a:endParaRPr lang="en-GB" altLang="en-US">
              <a:solidFill>
                <a:srgbClr val="FFFFFF"/>
              </a:solidFill>
            </a:endParaRPr>
          </a:p>
        </p:txBody>
      </p:sp>
      <p:sp>
        <p:nvSpPr>
          <p:cNvPr id="4" name="Footer Placeholder 3"/>
          <p:cNvSpPr>
            <a:spLocks noGrp="1"/>
          </p:cNvSpPr>
          <p:nvPr>
            <p:ph type="ftr" sz="quarter" idx="11"/>
          </p:nvPr>
        </p:nvSpPr>
        <p:spPr/>
        <p:txBody>
          <a:bodyPr/>
          <a:lstStyle/>
          <a:p>
            <a:pPr>
              <a:defRPr/>
            </a:pPr>
            <a:r>
              <a:rPr lang="en-GB" altLang="en-US" smtClean="0"/>
              <a:t>© The University of Sheffield</a:t>
            </a:r>
            <a:endParaRPr lang="en-GB" altLang="en-US">
              <a:solidFill>
                <a:srgbClr val="FFFFFF"/>
              </a:solidFill>
            </a:endParaRPr>
          </a:p>
        </p:txBody>
      </p:sp>
      <p:sp>
        <p:nvSpPr>
          <p:cNvPr id="5" name="Slide Number Placeholder 4"/>
          <p:cNvSpPr>
            <a:spLocks noGrp="1"/>
          </p:cNvSpPr>
          <p:nvPr>
            <p:ph type="sldNum" sz="quarter" idx="12"/>
          </p:nvPr>
        </p:nvSpPr>
        <p:spPr/>
        <p:txBody>
          <a:bodyPr/>
          <a:lstStyle/>
          <a:p>
            <a:fld id="{2B3D9A25-F98D-42E0-BB63-92B1686EA221}" type="slidenum">
              <a:rPr lang="en-GB" altLang="en-US" smtClean="0"/>
              <a:pPr/>
              <a:t>16</a:t>
            </a:fld>
            <a:endParaRPr lang="en-GB" altLang="en-US"/>
          </a:p>
        </p:txBody>
      </p:sp>
      <p:sp>
        <p:nvSpPr>
          <p:cNvPr id="6" name="TextBox 5"/>
          <p:cNvSpPr txBox="1"/>
          <p:nvPr/>
        </p:nvSpPr>
        <p:spPr>
          <a:xfrm>
            <a:off x="611560" y="2780928"/>
            <a:ext cx="6768752" cy="1569660"/>
          </a:xfrm>
          <a:prstGeom prst="rect">
            <a:avLst/>
          </a:prstGeom>
          <a:noFill/>
        </p:spPr>
        <p:txBody>
          <a:bodyPr wrap="square" rtlCol="0">
            <a:spAutoFit/>
          </a:bodyPr>
          <a:lstStyle/>
          <a:p>
            <a:r>
              <a:rPr lang="en-US" b="1" dirty="0" smtClean="0">
                <a:solidFill>
                  <a:srgbClr val="000000"/>
                </a:solidFill>
              </a:rPr>
              <a:t>Any questions?</a:t>
            </a:r>
          </a:p>
          <a:p>
            <a:endParaRPr lang="en-US" dirty="0">
              <a:solidFill>
                <a:srgbClr val="000000"/>
              </a:solidFill>
            </a:endParaRPr>
          </a:p>
          <a:p>
            <a:r>
              <a:rPr lang="en-US" b="1" dirty="0" smtClean="0">
                <a:solidFill>
                  <a:srgbClr val="000000"/>
                </a:solidFill>
              </a:rPr>
              <a:t>Please complete the feedback:</a:t>
            </a:r>
          </a:p>
          <a:p>
            <a:r>
              <a:rPr lang="en-US" dirty="0">
                <a:solidFill>
                  <a:srgbClr val="000000"/>
                </a:solidFill>
              </a:rPr>
              <a:t>https://</a:t>
            </a:r>
            <a:r>
              <a:rPr lang="en-US" dirty="0" err="1">
                <a:solidFill>
                  <a:srgbClr val="000000"/>
                </a:solidFill>
              </a:rPr>
              <a:t>goo.gl</a:t>
            </a:r>
            <a:r>
              <a:rPr lang="en-US" dirty="0">
                <a:solidFill>
                  <a:srgbClr val="000000"/>
                </a:solidFill>
              </a:rPr>
              <a:t>/forms/938nR2f00sXWJaks2</a:t>
            </a:r>
          </a:p>
        </p:txBody>
      </p:sp>
    </p:spTree>
    <p:extLst>
      <p:ext uri="{BB962C8B-B14F-4D97-AF65-F5344CB8AC3E}">
        <p14:creationId xmlns:p14="http://schemas.microsoft.com/office/powerpoint/2010/main" val="28465773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Bioinformatics pipeline / workflow</a:t>
            </a:r>
            <a:endParaRPr lang="en-US" dirty="0"/>
          </a:p>
        </p:txBody>
      </p:sp>
      <p:sp>
        <p:nvSpPr>
          <p:cNvPr id="4" name="Date Placeholder 3"/>
          <p:cNvSpPr>
            <a:spLocks noGrp="1"/>
          </p:cNvSpPr>
          <p:nvPr>
            <p:ph type="dt" sz="half" idx="10"/>
          </p:nvPr>
        </p:nvSpPr>
        <p:spPr/>
        <p:txBody>
          <a:bodyPr/>
          <a:lstStyle/>
          <a:p>
            <a:pPr>
              <a:defRPr/>
            </a:pPr>
            <a:fld id="{D2E28BBE-4E92-4B2E-9C6F-C30F1CA4714D}" type="datetime1">
              <a:rPr lang="en-GB" altLang="en-US" smtClean="0"/>
              <a:pPr>
                <a:defRPr/>
              </a:pPr>
              <a:t>22/01/17</a:t>
            </a:fld>
            <a:endParaRPr lang="en-GB" altLang="en-US">
              <a:solidFill>
                <a:srgbClr val="FFFFFF"/>
              </a:solidFill>
            </a:endParaRPr>
          </a:p>
        </p:txBody>
      </p:sp>
      <p:sp>
        <p:nvSpPr>
          <p:cNvPr id="5" name="Footer Placeholder 4"/>
          <p:cNvSpPr>
            <a:spLocks noGrp="1"/>
          </p:cNvSpPr>
          <p:nvPr>
            <p:ph type="ftr" sz="quarter" idx="11"/>
          </p:nvPr>
        </p:nvSpPr>
        <p:spPr/>
        <p:txBody>
          <a:bodyPr/>
          <a:lstStyle/>
          <a:p>
            <a:pPr>
              <a:defRPr/>
            </a:pPr>
            <a:r>
              <a:rPr lang="en-GB" altLang="en-US" smtClean="0"/>
              <a:t>© The University of Sheffield</a:t>
            </a:r>
            <a:endParaRPr lang="en-GB" altLang="en-US">
              <a:solidFill>
                <a:srgbClr val="FFFFFF"/>
              </a:solidFill>
            </a:endParaRPr>
          </a:p>
        </p:txBody>
      </p:sp>
      <p:sp>
        <p:nvSpPr>
          <p:cNvPr id="6" name="Slide Number Placeholder 5"/>
          <p:cNvSpPr>
            <a:spLocks noGrp="1"/>
          </p:cNvSpPr>
          <p:nvPr>
            <p:ph type="sldNum" sz="quarter" idx="12"/>
          </p:nvPr>
        </p:nvSpPr>
        <p:spPr/>
        <p:txBody>
          <a:bodyPr/>
          <a:lstStyle/>
          <a:p>
            <a:fld id="{22230EF6-6C13-413D-A541-8FA2732E8850}" type="slidenum">
              <a:rPr lang="en-GB" altLang="en-US" smtClean="0"/>
              <a:pPr/>
              <a:t>2</a:t>
            </a:fld>
            <a:endParaRPr lang="en-GB" altLang="en-US"/>
          </a:p>
        </p:txBody>
      </p:sp>
      <p:pic>
        <p:nvPicPr>
          <p:cNvPr id="7" name="Picture 6"/>
          <p:cNvPicPr>
            <a:picLocks noChangeAspect="1"/>
          </p:cNvPicPr>
          <p:nvPr/>
        </p:nvPicPr>
        <p:blipFill>
          <a:blip r:embed="rId2" cstate="print"/>
          <a:stretch>
            <a:fillRect/>
          </a:stretch>
        </p:blipFill>
        <p:spPr>
          <a:xfrm>
            <a:off x="755576" y="2636912"/>
            <a:ext cx="7632848" cy="3707605"/>
          </a:xfrm>
          <a:prstGeom prst="rect">
            <a:avLst/>
          </a:prstGeom>
        </p:spPr>
      </p:pic>
    </p:spTree>
    <p:extLst>
      <p:ext uri="{BB962C8B-B14F-4D97-AF65-F5344CB8AC3E}">
        <p14:creationId xmlns:p14="http://schemas.microsoft.com/office/powerpoint/2010/main" val="4055093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560" y="1052736"/>
            <a:ext cx="8229600" cy="762000"/>
          </a:xfrm>
        </p:spPr>
        <p:txBody>
          <a:bodyPr/>
          <a:lstStyle/>
          <a:p>
            <a:r>
              <a:rPr lang="en-US" dirty="0" smtClean="0"/>
              <a:t>Galaxy access</a:t>
            </a:r>
            <a:endParaRPr lang="en-US" dirty="0"/>
          </a:p>
        </p:txBody>
      </p:sp>
      <p:sp>
        <p:nvSpPr>
          <p:cNvPr id="3" name="Content Placeholder 2"/>
          <p:cNvSpPr>
            <a:spLocks noGrp="1"/>
          </p:cNvSpPr>
          <p:nvPr>
            <p:ph idx="1"/>
          </p:nvPr>
        </p:nvSpPr>
        <p:spPr>
          <a:xfrm>
            <a:off x="683568" y="2132856"/>
            <a:ext cx="8229600" cy="3733800"/>
          </a:xfrm>
        </p:spPr>
        <p:txBody>
          <a:bodyPr/>
          <a:lstStyle/>
          <a:p>
            <a:pPr marL="0" indent="0">
              <a:buNone/>
            </a:pPr>
            <a:r>
              <a:rPr lang="en-US" sz="2000" dirty="0">
                <a:hlinkClick r:id="rId2"/>
              </a:rPr>
              <a:t>https://bioinf-galaxian.erasmusmc.nl/galaxy</a:t>
            </a:r>
            <a:r>
              <a:rPr lang="en-US" sz="2000" dirty="0" smtClean="0">
                <a:hlinkClick r:id="rId2"/>
              </a:rPr>
              <a:t>/</a:t>
            </a:r>
            <a:endParaRPr lang="en-US" sz="2000" dirty="0" smtClean="0"/>
          </a:p>
          <a:p>
            <a:r>
              <a:rPr lang="en-US" sz="2000" dirty="0" smtClean="0"/>
              <a:t>Surnames: A-K</a:t>
            </a:r>
          </a:p>
          <a:p>
            <a:pPr marL="0" indent="0">
              <a:buNone/>
            </a:pPr>
            <a:endParaRPr lang="en-US" sz="2000" dirty="0" smtClean="0">
              <a:hlinkClick r:id="rId3"/>
            </a:endParaRPr>
          </a:p>
          <a:p>
            <a:pPr marL="0" indent="0">
              <a:buNone/>
            </a:pPr>
            <a:r>
              <a:rPr lang="en-US" sz="2000" dirty="0" smtClean="0">
                <a:hlinkClick r:id="rId3"/>
              </a:rPr>
              <a:t>http</a:t>
            </a:r>
            <a:r>
              <a:rPr lang="en-US" sz="2000" dirty="0">
                <a:hlinkClick r:id="rId3"/>
              </a:rPr>
              <a:t>://galaxy.dbcls.jp</a:t>
            </a:r>
            <a:r>
              <a:rPr lang="en-US" sz="2000" dirty="0" smtClean="0">
                <a:hlinkClick r:id="rId3"/>
              </a:rPr>
              <a:t>/</a:t>
            </a:r>
            <a:endParaRPr lang="en-US" sz="2000" dirty="0" smtClean="0"/>
          </a:p>
          <a:p>
            <a:r>
              <a:rPr lang="en-US" sz="2000" dirty="0" smtClean="0"/>
              <a:t>Surnames</a:t>
            </a:r>
            <a:r>
              <a:rPr lang="en-US" sz="2000" dirty="0"/>
              <a:t>: </a:t>
            </a:r>
            <a:r>
              <a:rPr lang="en-US" sz="2000" dirty="0" smtClean="0"/>
              <a:t>L-N</a:t>
            </a:r>
          </a:p>
          <a:p>
            <a:pPr marL="0" indent="0">
              <a:buNone/>
            </a:pPr>
            <a:endParaRPr lang="en-US" sz="2000" dirty="0" smtClean="0"/>
          </a:p>
          <a:p>
            <a:pPr marL="0" indent="0">
              <a:buNone/>
            </a:pPr>
            <a:r>
              <a:rPr lang="en-US" sz="2000" dirty="0">
                <a:hlinkClick r:id="rId4"/>
              </a:rPr>
              <a:t>http://services.cbib.u-bordeaux.fr/galaxy</a:t>
            </a:r>
            <a:r>
              <a:rPr lang="en-US" sz="2000" dirty="0" smtClean="0">
                <a:hlinkClick r:id="rId4"/>
              </a:rPr>
              <a:t>/</a:t>
            </a:r>
            <a:endParaRPr lang="en-US" sz="2000" dirty="0" smtClean="0"/>
          </a:p>
          <a:p>
            <a:r>
              <a:rPr lang="en-US" sz="2000" dirty="0" smtClean="0"/>
              <a:t>Surnames</a:t>
            </a:r>
            <a:r>
              <a:rPr lang="en-US" sz="2000" dirty="0"/>
              <a:t>: O</a:t>
            </a:r>
            <a:r>
              <a:rPr lang="en-US" sz="2000" dirty="0" smtClean="0"/>
              <a:t>-Z</a:t>
            </a:r>
            <a:endParaRPr lang="en-US" sz="2000" dirty="0"/>
          </a:p>
          <a:p>
            <a:pPr marL="0" indent="0">
              <a:buNone/>
            </a:pPr>
            <a:endParaRPr lang="en-US" sz="2000" dirty="0"/>
          </a:p>
          <a:p>
            <a:pPr marL="0" indent="0">
              <a:buNone/>
            </a:pPr>
            <a:endParaRPr lang="en-US" sz="2000" dirty="0" smtClean="0"/>
          </a:p>
          <a:p>
            <a:pPr marL="0" indent="0">
              <a:buNone/>
            </a:pPr>
            <a:endParaRPr lang="en-US" sz="2000" dirty="0"/>
          </a:p>
        </p:txBody>
      </p:sp>
      <p:sp>
        <p:nvSpPr>
          <p:cNvPr id="4" name="Date Placeholder 3"/>
          <p:cNvSpPr>
            <a:spLocks noGrp="1"/>
          </p:cNvSpPr>
          <p:nvPr>
            <p:ph type="dt" sz="half" idx="10"/>
          </p:nvPr>
        </p:nvSpPr>
        <p:spPr/>
        <p:txBody>
          <a:bodyPr/>
          <a:lstStyle/>
          <a:p>
            <a:pPr>
              <a:defRPr/>
            </a:pPr>
            <a:fld id="{D2E28BBE-4E92-4B2E-9C6F-C30F1CA4714D}" type="datetime1">
              <a:rPr lang="en-GB" altLang="en-US" smtClean="0"/>
              <a:pPr>
                <a:defRPr/>
              </a:pPr>
              <a:t>22/01/17</a:t>
            </a:fld>
            <a:endParaRPr lang="en-GB" altLang="en-US">
              <a:solidFill>
                <a:srgbClr val="FFFFFF"/>
              </a:solidFill>
            </a:endParaRPr>
          </a:p>
        </p:txBody>
      </p:sp>
      <p:sp>
        <p:nvSpPr>
          <p:cNvPr id="5" name="Footer Placeholder 4"/>
          <p:cNvSpPr>
            <a:spLocks noGrp="1"/>
          </p:cNvSpPr>
          <p:nvPr>
            <p:ph type="ftr" sz="quarter" idx="11"/>
          </p:nvPr>
        </p:nvSpPr>
        <p:spPr/>
        <p:txBody>
          <a:bodyPr/>
          <a:lstStyle/>
          <a:p>
            <a:pPr>
              <a:defRPr/>
            </a:pPr>
            <a:r>
              <a:rPr lang="en-GB" altLang="en-US" smtClean="0"/>
              <a:t>© The University of Sheffield</a:t>
            </a:r>
            <a:endParaRPr lang="en-GB" altLang="en-US">
              <a:solidFill>
                <a:srgbClr val="FFFFFF"/>
              </a:solidFill>
            </a:endParaRPr>
          </a:p>
        </p:txBody>
      </p:sp>
      <p:sp>
        <p:nvSpPr>
          <p:cNvPr id="6" name="Slide Number Placeholder 5"/>
          <p:cNvSpPr>
            <a:spLocks noGrp="1"/>
          </p:cNvSpPr>
          <p:nvPr>
            <p:ph type="sldNum" sz="quarter" idx="12"/>
          </p:nvPr>
        </p:nvSpPr>
        <p:spPr/>
        <p:txBody>
          <a:bodyPr/>
          <a:lstStyle/>
          <a:p>
            <a:fld id="{22230EF6-6C13-413D-A541-8FA2732E8850}" type="slidenum">
              <a:rPr lang="en-GB" altLang="en-US" smtClean="0"/>
              <a:pPr/>
              <a:t>3</a:t>
            </a:fld>
            <a:endParaRPr lang="en-GB" altLang="en-US"/>
          </a:p>
        </p:txBody>
      </p:sp>
    </p:spTree>
    <p:extLst>
      <p:ext uri="{BB962C8B-B14F-4D97-AF65-F5344CB8AC3E}">
        <p14:creationId xmlns:p14="http://schemas.microsoft.com/office/powerpoint/2010/main" val="60763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D2E28BBE-4E92-4B2E-9C6F-C30F1CA4714D}" type="datetime1">
              <a:rPr lang="en-GB" altLang="en-US" smtClean="0"/>
              <a:pPr>
                <a:defRPr/>
              </a:pPr>
              <a:t>22/01/17</a:t>
            </a:fld>
            <a:endParaRPr lang="en-GB" altLang="en-US">
              <a:solidFill>
                <a:srgbClr val="FFFFFF"/>
              </a:solidFill>
            </a:endParaRPr>
          </a:p>
        </p:txBody>
      </p:sp>
      <p:sp>
        <p:nvSpPr>
          <p:cNvPr id="5" name="Footer Placeholder 4"/>
          <p:cNvSpPr>
            <a:spLocks noGrp="1"/>
          </p:cNvSpPr>
          <p:nvPr>
            <p:ph type="ftr" sz="quarter" idx="11"/>
          </p:nvPr>
        </p:nvSpPr>
        <p:spPr/>
        <p:txBody>
          <a:bodyPr/>
          <a:lstStyle/>
          <a:p>
            <a:pPr>
              <a:defRPr/>
            </a:pPr>
            <a:r>
              <a:rPr lang="en-GB" altLang="en-US" smtClean="0"/>
              <a:t>© The University of Sheffield</a:t>
            </a:r>
            <a:endParaRPr lang="en-GB" altLang="en-US">
              <a:solidFill>
                <a:srgbClr val="FFFFFF"/>
              </a:solidFill>
            </a:endParaRPr>
          </a:p>
        </p:txBody>
      </p:sp>
      <p:sp>
        <p:nvSpPr>
          <p:cNvPr id="6" name="Slide Number Placeholder 5"/>
          <p:cNvSpPr>
            <a:spLocks noGrp="1"/>
          </p:cNvSpPr>
          <p:nvPr>
            <p:ph type="sldNum" sz="quarter" idx="12"/>
          </p:nvPr>
        </p:nvSpPr>
        <p:spPr/>
        <p:txBody>
          <a:bodyPr/>
          <a:lstStyle/>
          <a:p>
            <a:fld id="{22230EF6-6C13-413D-A541-8FA2732E8850}" type="slidenum">
              <a:rPr lang="en-GB" altLang="en-US" smtClean="0"/>
              <a:pPr/>
              <a:t>4</a:t>
            </a:fld>
            <a:endParaRPr lang="en-GB" altLang="en-US"/>
          </a:p>
        </p:txBody>
      </p:sp>
      <p:pic>
        <p:nvPicPr>
          <p:cNvPr id="7" name="Picture 6"/>
          <p:cNvPicPr>
            <a:picLocks noChangeAspect="1"/>
          </p:cNvPicPr>
          <p:nvPr/>
        </p:nvPicPr>
        <p:blipFill>
          <a:blip r:embed="rId2"/>
          <a:stretch>
            <a:fillRect/>
          </a:stretch>
        </p:blipFill>
        <p:spPr>
          <a:xfrm>
            <a:off x="35496" y="1124744"/>
            <a:ext cx="8993678" cy="4752528"/>
          </a:xfrm>
          <a:prstGeom prst="rect">
            <a:avLst/>
          </a:prstGeom>
        </p:spPr>
      </p:pic>
    </p:spTree>
    <p:extLst>
      <p:ext uri="{BB962C8B-B14F-4D97-AF65-F5344CB8AC3E}">
        <p14:creationId xmlns:p14="http://schemas.microsoft.com/office/powerpoint/2010/main" val="26398928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F1025EE7-C69D-40DF-8D52-9C1A6D2A5A39}" type="datetime1">
              <a:rPr lang="en-GB" altLang="en-US" sz="1000"/>
              <a:pPr>
                <a:spcBef>
                  <a:spcPct val="0"/>
                </a:spcBef>
                <a:buFontTx/>
                <a:buNone/>
              </a:pPr>
              <a:t>22/01/17</a:t>
            </a:fld>
            <a:endParaRPr lang="en-GB" altLang="en-US" sz="1000">
              <a:solidFill>
                <a:srgbClr val="FFFFFF"/>
              </a:solidFill>
            </a:endParaRPr>
          </a:p>
        </p:txBody>
      </p:sp>
      <p:sp>
        <p:nvSpPr>
          <p:cNvPr id="5123" name="Footer Placeholder 4"/>
          <p:cNvSpPr>
            <a:spLocks noGrp="1"/>
          </p:cNvSpPr>
          <p:nvPr>
            <p:ph type="ftr" sz="quarter" idx="11"/>
          </p:nvPr>
        </p:nvSpPr>
        <p:spPr>
          <a:xfrm>
            <a:off x="1331640" y="6553200"/>
            <a:ext cx="51816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r>
              <a:rPr lang="en-GB" altLang="en-US" sz="1000"/>
              <a:t>© The University of Sheffield</a:t>
            </a:r>
            <a:endParaRPr lang="en-GB" altLang="en-US" sz="1000">
              <a:solidFill>
                <a:srgbClr val="FFFFFF"/>
              </a:solidFill>
            </a:endParaRPr>
          </a:p>
        </p:txBody>
      </p:sp>
      <p:sp>
        <p:nvSpPr>
          <p:cNvPr id="512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0CAFD3E5-F232-44AE-8B1E-ADB37CE449FF}" type="slidenum">
              <a:rPr lang="en-GB" altLang="en-US" sz="1800">
                <a:latin typeface="TUOS Stephenson" panose="02070503080000020004" pitchFamily="18" charset="0"/>
              </a:rPr>
              <a:pPr>
                <a:spcBef>
                  <a:spcPct val="0"/>
                </a:spcBef>
                <a:buFontTx/>
                <a:buNone/>
              </a:pPr>
              <a:t>5</a:t>
            </a:fld>
            <a:endParaRPr lang="en-GB" altLang="en-US" sz="1800">
              <a:latin typeface="TUOS Stephenson" panose="02070503080000020004" pitchFamily="18" charset="0"/>
            </a:endParaRPr>
          </a:p>
        </p:txBody>
      </p:sp>
      <p:sp>
        <p:nvSpPr>
          <p:cNvPr id="5125" name="Rectangle 2"/>
          <p:cNvSpPr>
            <a:spLocks noGrp="1" noChangeArrowheads="1"/>
          </p:cNvSpPr>
          <p:nvPr>
            <p:ph type="title"/>
          </p:nvPr>
        </p:nvSpPr>
        <p:spPr>
          <a:xfrm>
            <a:off x="611560" y="980728"/>
            <a:ext cx="8229600" cy="762000"/>
          </a:xfrm>
        </p:spPr>
        <p:txBody>
          <a:bodyPr/>
          <a:lstStyle/>
          <a:p>
            <a:pPr eaLnBrk="1" hangingPunct="1"/>
            <a:r>
              <a:rPr lang="en-US" altLang="en-US" dirty="0" smtClean="0"/>
              <a:t>Exercise</a:t>
            </a:r>
          </a:p>
        </p:txBody>
      </p:sp>
      <p:sp>
        <p:nvSpPr>
          <p:cNvPr id="3" name="TextBox 2"/>
          <p:cNvSpPr txBox="1"/>
          <p:nvPr/>
        </p:nvSpPr>
        <p:spPr>
          <a:xfrm>
            <a:off x="683568" y="2348880"/>
            <a:ext cx="7344816" cy="461665"/>
          </a:xfrm>
          <a:prstGeom prst="rect">
            <a:avLst/>
          </a:prstGeom>
          <a:noFill/>
        </p:spPr>
        <p:txBody>
          <a:bodyPr wrap="square" rtlCol="0">
            <a:spAutoFit/>
          </a:bodyPr>
          <a:lstStyle/>
          <a:p>
            <a:pPr marL="342900" indent="-342900">
              <a:buFont typeface="Arial"/>
              <a:buChar char="•"/>
            </a:pPr>
            <a:r>
              <a:rPr lang="en-US" dirty="0" smtClean="0">
                <a:solidFill>
                  <a:srgbClr val="000000"/>
                </a:solidFill>
              </a:rPr>
              <a:t>Find an interesting NGS sequence data set</a:t>
            </a:r>
            <a:endParaRPr lang="en-US" dirty="0">
              <a:solidFill>
                <a:srgbClr val="000000"/>
              </a:solidFill>
            </a:endParaRPr>
          </a:p>
        </p:txBody>
      </p:sp>
    </p:spTree>
    <p:extLst>
      <p:ext uri="{BB962C8B-B14F-4D97-AF65-F5344CB8AC3E}">
        <p14:creationId xmlns:p14="http://schemas.microsoft.com/office/powerpoint/2010/main" val="171766375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999508"/>
            <a:ext cx="8229600" cy="762000"/>
          </a:xfrm>
        </p:spPr>
        <p:txBody>
          <a:bodyPr/>
          <a:lstStyle/>
          <a:p>
            <a:r>
              <a:rPr lang="en-US" dirty="0" smtClean="0"/>
              <a:t>Explore European Nucleotide Archive (EBI ENA/SRA)</a:t>
            </a:r>
            <a:endParaRPr lang="en-US" dirty="0"/>
          </a:p>
        </p:txBody>
      </p:sp>
      <p:sp>
        <p:nvSpPr>
          <p:cNvPr id="4" name="Date Placeholder 3"/>
          <p:cNvSpPr>
            <a:spLocks noGrp="1"/>
          </p:cNvSpPr>
          <p:nvPr>
            <p:ph type="dt" sz="half" idx="10"/>
          </p:nvPr>
        </p:nvSpPr>
        <p:spPr/>
        <p:txBody>
          <a:bodyPr/>
          <a:lstStyle/>
          <a:p>
            <a:pPr>
              <a:defRPr/>
            </a:pPr>
            <a:fld id="{D2E28BBE-4E92-4B2E-9C6F-C30F1CA4714D}" type="datetime1">
              <a:rPr lang="en-GB" altLang="en-US" smtClean="0"/>
              <a:pPr>
                <a:defRPr/>
              </a:pPr>
              <a:t>22/01/17</a:t>
            </a:fld>
            <a:endParaRPr lang="en-GB" altLang="en-US">
              <a:solidFill>
                <a:srgbClr val="FFFFFF"/>
              </a:solidFill>
            </a:endParaRPr>
          </a:p>
        </p:txBody>
      </p:sp>
      <p:sp>
        <p:nvSpPr>
          <p:cNvPr id="5" name="Footer Placeholder 4"/>
          <p:cNvSpPr>
            <a:spLocks noGrp="1"/>
          </p:cNvSpPr>
          <p:nvPr>
            <p:ph type="ftr" sz="quarter" idx="11"/>
          </p:nvPr>
        </p:nvSpPr>
        <p:spPr/>
        <p:txBody>
          <a:bodyPr/>
          <a:lstStyle/>
          <a:p>
            <a:pPr>
              <a:defRPr/>
            </a:pPr>
            <a:r>
              <a:rPr lang="en-GB" altLang="en-US" smtClean="0"/>
              <a:t>© The University of Sheffield</a:t>
            </a:r>
            <a:endParaRPr lang="en-GB" altLang="en-US">
              <a:solidFill>
                <a:srgbClr val="FFFFFF"/>
              </a:solidFill>
            </a:endParaRPr>
          </a:p>
        </p:txBody>
      </p:sp>
      <p:sp>
        <p:nvSpPr>
          <p:cNvPr id="6" name="Slide Number Placeholder 5"/>
          <p:cNvSpPr>
            <a:spLocks noGrp="1"/>
          </p:cNvSpPr>
          <p:nvPr>
            <p:ph type="sldNum" sz="quarter" idx="12"/>
          </p:nvPr>
        </p:nvSpPr>
        <p:spPr/>
        <p:txBody>
          <a:bodyPr/>
          <a:lstStyle/>
          <a:p>
            <a:fld id="{22230EF6-6C13-413D-A541-8FA2732E8850}" type="slidenum">
              <a:rPr lang="en-GB" altLang="en-US" smtClean="0"/>
              <a:pPr/>
              <a:t>6</a:t>
            </a:fld>
            <a:endParaRPr lang="en-GB" altLang="en-US"/>
          </a:p>
        </p:txBody>
      </p:sp>
      <p:sp>
        <p:nvSpPr>
          <p:cNvPr id="3" name="TextBox 2"/>
          <p:cNvSpPr txBox="1"/>
          <p:nvPr/>
        </p:nvSpPr>
        <p:spPr>
          <a:xfrm>
            <a:off x="609600" y="2276872"/>
            <a:ext cx="4466456" cy="3785652"/>
          </a:xfrm>
          <a:prstGeom prst="rect">
            <a:avLst/>
          </a:prstGeom>
          <a:noFill/>
        </p:spPr>
        <p:txBody>
          <a:bodyPr wrap="square" rtlCol="0">
            <a:spAutoFit/>
          </a:bodyPr>
          <a:lstStyle/>
          <a:p>
            <a:pPr marL="342900" indent="-342900">
              <a:buFont typeface="Arial" panose="020B0604020202020204" pitchFamily="34" charset="0"/>
              <a:buChar char="•"/>
            </a:pPr>
            <a:r>
              <a:rPr lang="en-GB" dirty="0" smtClean="0">
                <a:solidFill>
                  <a:schemeClr val="bg2">
                    <a:lumMod val="10000"/>
                  </a:schemeClr>
                </a:solidFill>
              </a:rPr>
              <a:t>Repository providing free and unrestricted access to DNA and RNA sequence data</a:t>
            </a:r>
          </a:p>
          <a:p>
            <a:pPr marL="342900" indent="-342900">
              <a:buFont typeface="Arial" panose="020B0604020202020204" pitchFamily="34" charset="0"/>
              <a:buChar char="•"/>
            </a:pPr>
            <a:endParaRPr lang="en-GB" dirty="0">
              <a:solidFill>
                <a:schemeClr val="bg2">
                  <a:lumMod val="10000"/>
                </a:schemeClr>
              </a:solidFill>
            </a:endParaRPr>
          </a:p>
          <a:p>
            <a:pPr marL="342900" indent="-342900">
              <a:buFont typeface="Arial" panose="020B0604020202020204" pitchFamily="34" charset="0"/>
              <a:buChar char="•"/>
            </a:pPr>
            <a:r>
              <a:rPr lang="en-GB" dirty="0" smtClean="0">
                <a:solidFill>
                  <a:schemeClr val="bg2">
                    <a:lumMod val="10000"/>
                  </a:schemeClr>
                </a:solidFill>
              </a:rPr>
              <a:t>From Human, mouse, plants, etc.</a:t>
            </a:r>
          </a:p>
          <a:p>
            <a:pPr marL="342900" indent="-342900">
              <a:buFont typeface="Arial" panose="020B0604020202020204" pitchFamily="34" charset="0"/>
              <a:buChar char="•"/>
            </a:pPr>
            <a:endParaRPr lang="en-GB" dirty="0">
              <a:solidFill>
                <a:schemeClr val="bg2">
                  <a:lumMod val="10000"/>
                </a:schemeClr>
              </a:solidFill>
            </a:endParaRPr>
          </a:p>
          <a:p>
            <a:pPr marL="342900" indent="-342900">
              <a:buFont typeface="Arial" panose="020B0604020202020204" pitchFamily="34" charset="0"/>
              <a:buChar char="•"/>
            </a:pPr>
            <a:r>
              <a:rPr lang="en-GB" dirty="0" smtClean="0">
                <a:solidFill>
                  <a:schemeClr val="bg2">
                    <a:lumMod val="10000"/>
                  </a:schemeClr>
                </a:solidFill>
              </a:rPr>
              <a:t>All types of samples: tissues, cell-lines, FFPE </a:t>
            </a:r>
            <a:endParaRPr lang="en-GB" dirty="0">
              <a:solidFill>
                <a:schemeClr val="bg2">
                  <a:lumMod val="10000"/>
                </a:schemeClr>
              </a:solidFill>
            </a:endParaRPr>
          </a:p>
        </p:txBody>
      </p:sp>
      <p:pic>
        <p:nvPicPr>
          <p:cNvPr id="1026" name="Picture 2" descr="https://upload.wikimedia.org/wikipedia/commons/thumb/5/5a/History_%28and_predicted_future%29_size_of_the_Sequence_Read_Archive.svg/540px-History_%28and_predicted_future%29_size_of_the_Sequence_Read_Archive.sv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6733" y="2252184"/>
            <a:ext cx="4263696" cy="3553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2297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Targeted sequencing</a:t>
            </a:r>
            <a:endParaRPr lang="en-US" dirty="0"/>
          </a:p>
        </p:txBody>
      </p:sp>
      <p:sp>
        <p:nvSpPr>
          <p:cNvPr id="4" name="Date Placeholder 3"/>
          <p:cNvSpPr>
            <a:spLocks noGrp="1"/>
          </p:cNvSpPr>
          <p:nvPr>
            <p:ph type="dt" sz="half" idx="10"/>
          </p:nvPr>
        </p:nvSpPr>
        <p:spPr/>
        <p:txBody>
          <a:bodyPr/>
          <a:lstStyle/>
          <a:p>
            <a:pPr>
              <a:defRPr/>
            </a:pPr>
            <a:fld id="{D2E28BBE-4E92-4B2E-9C6F-C30F1CA4714D}" type="datetime1">
              <a:rPr lang="en-GB" altLang="en-US" smtClean="0"/>
              <a:pPr>
                <a:defRPr/>
              </a:pPr>
              <a:t>22/01/17</a:t>
            </a:fld>
            <a:endParaRPr lang="en-GB" altLang="en-US">
              <a:solidFill>
                <a:srgbClr val="FFFFFF"/>
              </a:solidFill>
            </a:endParaRPr>
          </a:p>
        </p:txBody>
      </p:sp>
      <p:sp>
        <p:nvSpPr>
          <p:cNvPr id="5" name="Footer Placeholder 4"/>
          <p:cNvSpPr>
            <a:spLocks noGrp="1"/>
          </p:cNvSpPr>
          <p:nvPr>
            <p:ph type="ftr" sz="quarter" idx="11"/>
          </p:nvPr>
        </p:nvSpPr>
        <p:spPr/>
        <p:txBody>
          <a:bodyPr/>
          <a:lstStyle/>
          <a:p>
            <a:pPr>
              <a:defRPr/>
            </a:pPr>
            <a:r>
              <a:rPr lang="en-GB" altLang="en-US" smtClean="0"/>
              <a:t>© The University of Sheffield</a:t>
            </a:r>
            <a:endParaRPr lang="en-GB" altLang="en-US">
              <a:solidFill>
                <a:srgbClr val="FFFFFF"/>
              </a:solidFill>
            </a:endParaRPr>
          </a:p>
        </p:txBody>
      </p:sp>
      <p:sp>
        <p:nvSpPr>
          <p:cNvPr id="6" name="Slide Number Placeholder 5"/>
          <p:cNvSpPr>
            <a:spLocks noGrp="1"/>
          </p:cNvSpPr>
          <p:nvPr>
            <p:ph type="sldNum" sz="quarter" idx="12"/>
          </p:nvPr>
        </p:nvSpPr>
        <p:spPr/>
        <p:txBody>
          <a:bodyPr/>
          <a:lstStyle/>
          <a:p>
            <a:fld id="{22230EF6-6C13-413D-A541-8FA2732E8850}" type="slidenum">
              <a:rPr lang="en-GB" altLang="en-US" smtClean="0"/>
              <a:pPr/>
              <a:t>7</a:t>
            </a:fld>
            <a:endParaRPr lang="en-GB" altLang="en-US"/>
          </a:p>
        </p:txBody>
      </p:sp>
      <p:sp>
        <p:nvSpPr>
          <p:cNvPr id="3" name="TextBox 2"/>
          <p:cNvSpPr txBox="1"/>
          <p:nvPr/>
        </p:nvSpPr>
        <p:spPr>
          <a:xfrm>
            <a:off x="755576" y="2348880"/>
            <a:ext cx="7776864" cy="3416320"/>
          </a:xfrm>
          <a:prstGeom prst="rect">
            <a:avLst/>
          </a:prstGeom>
          <a:noFill/>
        </p:spPr>
        <p:txBody>
          <a:bodyPr wrap="square" rtlCol="0">
            <a:spAutoFit/>
          </a:bodyPr>
          <a:lstStyle/>
          <a:p>
            <a:pPr marL="342900" indent="-342900">
              <a:buFont typeface="Arial"/>
              <a:buChar char="•"/>
            </a:pPr>
            <a:r>
              <a:rPr lang="en-US" dirty="0" smtClean="0">
                <a:solidFill>
                  <a:srgbClr val="000000"/>
                </a:solidFill>
              </a:rPr>
              <a:t>DNA is captured from specific regions of the genome and then sequenced</a:t>
            </a:r>
          </a:p>
          <a:p>
            <a:pPr marL="342900" indent="-342900">
              <a:buFont typeface="Arial"/>
              <a:buChar char="•"/>
            </a:pPr>
            <a:endParaRPr lang="en-US" dirty="0" smtClean="0">
              <a:solidFill>
                <a:srgbClr val="000000"/>
              </a:solidFill>
            </a:endParaRPr>
          </a:p>
          <a:p>
            <a:pPr marL="342900" indent="-342900">
              <a:buFont typeface="Arial"/>
              <a:buChar char="•"/>
            </a:pPr>
            <a:r>
              <a:rPr lang="en-US" dirty="0" smtClean="0">
                <a:solidFill>
                  <a:srgbClr val="000000"/>
                </a:solidFill>
              </a:rPr>
              <a:t>Captured regions should be relevant to disease (</a:t>
            </a:r>
            <a:r>
              <a:rPr lang="en-US" dirty="0" err="1" smtClean="0">
                <a:solidFill>
                  <a:srgbClr val="000000"/>
                </a:solidFill>
              </a:rPr>
              <a:t>eg</a:t>
            </a:r>
            <a:r>
              <a:rPr lang="en-US" dirty="0" smtClean="0">
                <a:solidFill>
                  <a:srgbClr val="000000"/>
                </a:solidFill>
              </a:rPr>
              <a:t>. Exons with BRAF V600E or EGFR L858R) </a:t>
            </a:r>
          </a:p>
          <a:p>
            <a:pPr marL="800100" lvl="1" indent="-342900">
              <a:buFont typeface="Arial"/>
              <a:buChar char="•"/>
            </a:pPr>
            <a:r>
              <a:rPr lang="en-US" dirty="0" smtClean="0">
                <a:solidFill>
                  <a:srgbClr val="000000"/>
                </a:solidFill>
              </a:rPr>
              <a:t>also known as a panel</a:t>
            </a:r>
          </a:p>
          <a:p>
            <a:pPr marL="342900" indent="-342900">
              <a:buFont typeface="Arial"/>
              <a:buChar char="•"/>
            </a:pPr>
            <a:endParaRPr lang="en-US" dirty="0" smtClean="0">
              <a:solidFill>
                <a:srgbClr val="000000"/>
              </a:solidFill>
            </a:endParaRPr>
          </a:p>
          <a:p>
            <a:pPr marL="342900" indent="-342900">
              <a:buFont typeface="Arial"/>
              <a:buChar char="•"/>
            </a:pPr>
            <a:r>
              <a:rPr lang="en-US" dirty="0" smtClean="0">
                <a:solidFill>
                  <a:srgbClr val="000000"/>
                </a:solidFill>
              </a:rPr>
              <a:t>These regions are sequenced very deeply to ensure accuracy of the variant identification</a:t>
            </a:r>
            <a:endParaRPr lang="en-US" dirty="0">
              <a:solidFill>
                <a:srgbClr val="000000"/>
              </a:solidFill>
            </a:endParaRPr>
          </a:p>
        </p:txBody>
      </p:sp>
      <p:cxnSp>
        <p:nvCxnSpPr>
          <p:cNvPr id="8" name="Straight Connector 7"/>
          <p:cNvCxnSpPr/>
          <p:nvPr/>
        </p:nvCxnSpPr>
        <p:spPr bwMode="auto">
          <a:xfrm>
            <a:off x="4355976" y="476672"/>
            <a:ext cx="576064" cy="0"/>
          </a:xfrm>
          <a:prstGeom prst="line">
            <a:avLst/>
          </a:prstGeom>
          <a:solidFill>
            <a:schemeClr val="accent1"/>
          </a:solidFill>
          <a:ln w="9525" cap="flat" cmpd="sng" algn="ctr">
            <a:solidFill>
              <a:srgbClr val="4F81BD"/>
            </a:solidFill>
            <a:prstDash val="solid"/>
            <a:round/>
            <a:headEnd type="none" w="med" len="med"/>
            <a:tailEnd type="none" w="med" len="med"/>
          </a:ln>
          <a:effectLst/>
        </p:spPr>
      </p:cxnSp>
    </p:spTree>
    <p:extLst>
      <p:ext uri="{BB962C8B-B14F-4D97-AF65-F5344CB8AC3E}">
        <p14:creationId xmlns:p14="http://schemas.microsoft.com/office/powerpoint/2010/main" val="38327089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pPr>
              <a:defRPr/>
            </a:pPr>
            <a:fld id="{D2E28BBE-4E92-4B2E-9C6F-C30F1CA4714D}" type="datetime1">
              <a:rPr lang="en-GB" altLang="en-US" smtClean="0"/>
              <a:pPr>
                <a:defRPr/>
              </a:pPr>
              <a:t>22/01/17</a:t>
            </a:fld>
            <a:endParaRPr lang="en-GB" altLang="en-US">
              <a:solidFill>
                <a:srgbClr val="FFFFFF"/>
              </a:solidFill>
            </a:endParaRPr>
          </a:p>
        </p:txBody>
      </p:sp>
      <p:sp>
        <p:nvSpPr>
          <p:cNvPr id="5" name="Footer Placeholder 4"/>
          <p:cNvSpPr>
            <a:spLocks noGrp="1"/>
          </p:cNvSpPr>
          <p:nvPr>
            <p:ph type="ftr" sz="quarter" idx="11"/>
          </p:nvPr>
        </p:nvSpPr>
        <p:spPr/>
        <p:txBody>
          <a:bodyPr/>
          <a:lstStyle/>
          <a:p>
            <a:pPr>
              <a:defRPr/>
            </a:pPr>
            <a:r>
              <a:rPr lang="en-GB" altLang="en-US" smtClean="0"/>
              <a:t>© The University of Sheffield</a:t>
            </a:r>
            <a:endParaRPr lang="en-GB" altLang="en-US">
              <a:solidFill>
                <a:srgbClr val="FFFFFF"/>
              </a:solidFill>
            </a:endParaRPr>
          </a:p>
        </p:txBody>
      </p:sp>
      <p:sp>
        <p:nvSpPr>
          <p:cNvPr id="6" name="Slide Number Placeholder 5"/>
          <p:cNvSpPr>
            <a:spLocks noGrp="1"/>
          </p:cNvSpPr>
          <p:nvPr>
            <p:ph type="sldNum" sz="quarter" idx="12"/>
          </p:nvPr>
        </p:nvSpPr>
        <p:spPr/>
        <p:txBody>
          <a:bodyPr/>
          <a:lstStyle/>
          <a:p>
            <a:fld id="{22230EF6-6C13-413D-A541-8FA2732E8850}" type="slidenum">
              <a:rPr lang="en-GB" altLang="en-US" smtClean="0"/>
              <a:pPr/>
              <a:t>8</a:t>
            </a:fld>
            <a:endParaRPr lang="en-GB" altLang="en-US"/>
          </a:p>
        </p:txBody>
      </p:sp>
      <p:pic>
        <p:nvPicPr>
          <p:cNvPr id="7" name="Picture 6"/>
          <p:cNvPicPr>
            <a:picLocks noChangeAspect="1"/>
          </p:cNvPicPr>
          <p:nvPr/>
        </p:nvPicPr>
        <p:blipFill>
          <a:blip r:embed="rId2"/>
          <a:stretch>
            <a:fillRect/>
          </a:stretch>
        </p:blipFill>
        <p:spPr>
          <a:xfrm>
            <a:off x="0" y="609600"/>
            <a:ext cx="9144000" cy="5629639"/>
          </a:xfrm>
          <a:prstGeom prst="rect">
            <a:avLst/>
          </a:prstGeom>
        </p:spPr>
      </p:pic>
    </p:spTree>
    <p:extLst>
      <p:ext uri="{BB962C8B-B14F-4D97-AF65-F5344CB8AC3E}">
        <p14:creationId xmlns:p14="http://schemas.microsoft.com/office/powerpoint/2010/main" val="36471521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Date Placeholder 3"/>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F1025EE7-C69D-40DF-8D52-9C1A6D2A5A39}" type="datetime1">
              <a:rPr lang="en-GB" altLang="en-US" sz="1000"/>
              <a:pPr>
                <a:spcBef>
                  <a:spcPct val="0"/>
                </a:spcBef>
                <a:buFontTx/>
                <a:buNone/>
              </a:pPr>
              <a:t>22/01/17</a:t>
            </a:fld>
            <a:endParaRPr lang="en-GB" altLang="en-US" sz="1000">
              <a:solidFill>
                <a:srgbClr val="FFFFFF"/>
              </a:solidFill>
            </a:endParaRPr>
          </a:p>
        </p:txBody>
      </p:sp>
      <p:sp>
        <p:nvSpPr>
          <p:cNvPr id="5123" name="Footer Placeholder 4"/>
          <p:cNvSpPr>
            <a:spLocks noGrp="1"/>
          </p:cNvSpPr>
          <p:nvPr>
            <p:ph type="ftr" sz="quarter" idx="11"/>
          </p:nvPr>
        </p:nvSpPr>
        <p:spPr>
          <a:xfrm>
            <a:off x="1331640" y="6553200"/>
            <a:ext cx="5181600" cy="30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r>
              <a:rPr lang="en-GB" altLang="en-US" sz="1000"/>
              <a:t>© The University of Sheffield</a:t>
            </a:r>
            <a:endParaRPr lang="en-GB" altLang="en-US" sz="1000">
              <a:solidFill>
                <a:srgbClr val="FFFFFF"/>
              </a:solidFill>
            </a:endParaRPr>
          </a:p>
        </p:txBody>
      </p:sp>
      <p:sp>
        <p:nvSpPr>
          <p:cNvPr id="5124" name="Slide Number Placeholder 5"/>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buChar char="•"/>
              <a:defRPr sz="3200">
                <a:solidFill>
                  <a:srgbClr val="2A196F"/>
                </a:solidFill>
                <a:latin typeface="TUOS Blake" panose="020B0503040000020004" pitchFamily="34" charset="0"/>
                <a:ea typeface="MS PGothic" panose="020B0600070205080204" pitchFamily="34" charset="-128"/>
              </a:defRPr>
            </a:lvl1pPr>
            <a:lvl2pPr marL="742950" indent="-285750" eaLnBrk="0" hangingPunct="0">
              <a:spcBef>
                <a:spcPct val="30000"/>
              </a:spcBef>
              <a:buFont typeface="TUOS Stephenson" panose="02070503080000020004" pitchFamily="18" charset="0"/>
              <a:buChar char="•"/>
              <a:defRPr sz="2800">
                <a:solidFill>
                  <a:srgbClr val="2A196F"/>
                </a:solidFill>
                <a:latin typeface="TUOS Blake" panose="020B0503040000020004" pitchFamily="34" charset="0"/>
                <a:ea typeface="MS PGothic" panose="020B0600070205080204" pitchFamily="34" charset="-128"/>
              </a:defRPr>
            </a:lvl2pPr>
            <a:lvl3pPr marL="1143000" indent="-228600" eaLnBrk="0" hangingPunct="0">
              <a:spcBef>
                <a:spcPct val="20000"/>
              </a:spcBef>
              <a:defRPr sz="2400">
                <a:solidFill>
                  <a:srgbClr val="2A196F"/>
                </a:solidFill>
                <a:latin typeface="TUOS Blake" panose="020B0503040000020004" pitchFamily="34" charset="0"/>
                <a:ea typeface="MS PGothic" panose="020B0600070205080204" pitchFamily="34" charset="-128"/>
              </a:defRPr>
            </a:lvl3pPr>
            <a:lvl4pPr marL="1600200" indent="-228600" eaLnBrk="0" hangingPunct="0">
              <a:lnSpc>
                <a:spcPct val="120000"/>
              </a:lnSpc>
              <a:spcBef>
                <a:spcPct val="20000"/>
              </a:spcBef>
              <a:buFont typeface="TUOS Stephenson" panose="02070503080000020004" pitchFamily="18" charset="0"/>
              <a:defRPr sz="1400">
                <a:solidFill>
                  <a:srgbClr val="2A196F"/>
                </a:solidFill>
                <a:latin typeface="TUOS Blake" panose="020B0503040000020004" pitchFamily="34" charset="0"/>
                <a:ea typeface="MS PGothic" panose="020B0600070205080204" pitchFamily="34" charset="-128"/>
              </a:defRPr>
            </a:lvl4pPr>
            <a:lvl5pPr marL="2057400" indent="-228600" eaLnBrk="0" hangingPunct="0">
              <a:lnSpc>
                <a:spcPct val="140000"/>
              </a:lnSpc>
              <a:spcBef>
                <a:spcPct val="20000"/>
              </a:spcBef>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5pPr>
            <a:lvl6pPr marL="25146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6pPr>
            <a:lvl7pPr marL="29718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7pPr>
            <a:lvl8pPr marL="34290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8pPr>
            <a:lvl9pPr marL="3886200" indent="-228600" eaLnBrk="0" fontAlgn="base" hangingPunct="0">
              <a:lnSpc>
                <a:spcPct val="140000"/>
              </a:lnSpc>
              <a:spcBef>
                <a:spcPct val="20000"/>
              </a:spcBef>
              <a:spcAft>
                <a:spcPct val="0"/>
              </a:spcAft>
              <a:buFont typeface="TUOS Stephenson" panose="02070503080000020004" pitchFamily="18" charset="0"/>
              <a:buChar char="•"/>
              <a:defRPr sz="900">
                <a:solidFill>
                  <a:srgbClr val="2A196F"/>
                </a:solidFill>
                <a:latin typeface="TUOS Blake" panose="020B0503040000020004" pitchFamily="34" charset="0"/>
                <a:ea typeface="MS PGothic" panose="020B0600070205080204" pitchFamily="34" charset="-128"/>
              </a:defRPr>
            </a:lvl9pPr>
          </a:lstStyle>
          <a:p>
            <a:pPr>
              <a:spcBef>
                <a:spcPct val="0"/>
              </a:spcBef>
              <a:buFontTx/>
              <a:buNone/>
            </a:pPr>
            <a:fld id="{0CAFD3E5-F232-44AE-8B1E-ADB37CE449FF}" type="slidenum">
              <a:rPr lang="en-GB" altLang="en-US" sz="1800">
                <a:latin typeface="TUOS Stephenson" panose="02070503080000020004" pitchFamily="18" charset="0"/>
              </a:rPr>
              <a:pPr>
                <a:spcBef>
                  <a:spcPct val="0"/>
                </a:spcBef>
                <a:buFontTx/>
                <a:buNone/>
              </a:pPr>
              <a:t>9</a:t>
            </a:fld>
            <a:endParaRPr lang="en-GB" altLang="en-US" sz="1800">
              <a:latin typeface="TUOS Stephenson" panose="02070503080000020004" pitchFamily="18" charset="0"/>
            </a:endParaRPr>
          </a:p>
        </p:txBody>
      </p:sp>
      <p:sp>
        <p:nvSpPr>
          <p:cNvPr id="5125" name="Rectangle 2"/>
          <p:cNvSpPr>
            <a:spLocks noGrp="1" noChangeArrowheads="1"/>
          </p:cNvSpPr>
          <p:nvPr>
            <p:ph type="title"/>
          </p:nvPr>
        </p:nvSpPr>
        <p:spPr>
          <a:xfrm>
            <a:off x="611560" y="980728"/>
            <a:ext cx="8229600" cy="762000"/>
          </a:xfrm>
        </p:spPr>
        <p:txBody>
          <a:bodyPr/>
          <a:lstStyle/>
          <a:p>
            <a:pPr eaLnBrk="1" hangingPunct="1"/>
            <a:r>
              <a:rPr lang="en-US" altLang="en-US" dirty="0" smtClean="0"/>
              <a:t>Exercise</a:t>
            </a:r>
          </a:p>
        </p:txBody>
      </p:sp>
      <p:sp>
        <p:nvSpPr>
          <p:cNvPr id="3" name="TextBox 2"/>
          <p:cNvSpPr txBox="1"/>
          <p:nvPr/>
        </p:nvSpPr>
        <p:spPr>
          <a:xfrm>
            <a:off x="683568" y="2348880"/>
            <a:ext cx="7344816" cy="3785652"/>
          </a:xfrm>
          <a:prstGeom prst="rect">
            <a:avLst/>
          </a:prstGeom>
          <a:noFill/>
        </p:spPr>
        <p:txBody>
          <a:bodyPr wrap="square" rtlCol="0">
            <a:spAutoFit/>
          </a:bodyPr>
          <a:lstStyle/>
          <a:p>
            <a:pPr marL="342900" indent="-342900">
              <a:buFont typeface="Arial"/>
              <a:buChar char="•"/>
            </a:pPr>
            <a:r>
              <a:rPr lang="en-US" dirty="0" smtClean="0">
                <a:solidFill>
                  <a:srgbClr val="000000"/>
                </a:solidFill>
              </a:rPr>
              <a:t>Retrieve an “</a:t>
            </a:r>
            <a:r>
              <a:rPr lang="en-US" b="1" dirty="0" smtClean="0">
                <a:solidFill>
                  <a:srgbClr val="000000"/>
                </a:solidFill>
              </a:rPr>
              <a:t>EGFR amplicon lung cancer</a:t>
            </a:r>
            <a:r>
              <a:rPr lang="en-US" dirty="0" smtClean="0">
                <a:solidFill>
                  <a:srgbClr val="000000"/>
                </a:solidFill>
              </a:rPr>
              <a:t>” sequencing panel</a:t>
            </a:r>
          </a:p>
          <a:p>
            <a:pPr marL="342900" indent="-342900">
              <a:buFont typeface="Arial"/>
              <a:buChar char="•"/>
            </a:pPr>
            <a:endParaRPr lang="en-US" dirty="0" smtClean="0">
              <a:solidFill>
                <a:srgbClr val="000000"/>
              </a:solidFill>
            </a:endParaRPr>
          </a:p>
          <a:p>
            <a:pPr marL="342900" indent="-342900">
              <a:buFont typeface="Arial"/>
              <a:buChar char="•"/>
            </a:pPr>
            <a:r>
              <a:rPr lang="en-US" dirty="0" smtClean="0">
                <a:solidFill>
                  <a:srgbClr val="000000"/>
                </a:solidFill>
              </a:rPr>
              <a:t>What sequencing instrument was used?</a:t>
            </a:r>
          </a:p>
          <a:p>
            <a:pPr marL="342900" indent="-342900">
              <a:buFont typeface="Arial"/>
              <a:buChar char="•"/>
            </a:pPr>
            <a:endParaRPr lang="en-US" dirty="0" smtClean="0">
              <a:solidFill>
                <a:srgbClr val="000000"/>
              </a:solidFill>
            </a:endParaRPr>
          </a:p>
          <a:p>
            <a:pPr marL="342900" indent="-342900">
              <a:buFont typeface="Arial"/>
              <a:buChar char="•"/>
            </a:pPr>
            <a:r>
              <a:rPr lang="en-US" dirty="0" smtClean="0">
                <a:solidFill>
                  <a:srgbClr val="000000"/>
                </a:solidFill>
              </a:rPr>
              <a:t>Was this data set published?</a:t>
            </a:r>
          </a:p>
          <a:p>
            <a:pPr marL="342900" indent="-342900">
              <a:buFont typeface="Arial"/>
              <a:buChar char="•"/>
            </a:pPr>
            <a:endParaRPr lang="en-US" dirty="0">
              <a:solidFill>
                <a:srgbClr val="000000"/>
              </a:solidFill>
            </a:endParaRPr>
          </a:p>
          <a:p>
            <a:pPr marL="342900" indent="-342900">
              <a:buFont typeface="Arial"/>
              <a:buChar char="•"/>
            </a:pPr>
            <a:r>
              <a:rPr lang="en-US" dirty="0" smtClean="0">
                <a:solidFill>
                  <a:srgbClr val="000000"/>
                </a:solidFill>
              </a:rPr>
              <a:t>Where </a:t>
            </a:r>
            <a:r>
              <a:rPr lang="en-US" dirty="0">
                <a:solidFill>
                  <a:srgbClr val="000000"/>
                </a:solidFill>
              </a:rPr>
              <a:t>did the samples come from? </a:t>
            </a:r>
          </a:p>
          <a:p>
            <a:endParaRPr lang="en-US" dirty="0" smtClean="0">
              <a:solidFill>
                <a:srgbClr val="000000"/>
              </a:solidFill>
            </a:endParaRPr>
          </a:p>
          <a:p>
            <a:pPr marL="342900" indent="-342900">
              <a:buFont typeface="Arial"/>
              <a:buChar char="•"/>
            </a:pPr>
            <a:endParaRPr lang="en-US" dirty="0">
              <a:solidFill>
                <a:srgbClr val="000000"/>
              </a:solidFill>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uos_ppt_template_white">
  <a:themeElements>
    <a:clrScheme name="">
      <a:dk1>
        <a:srgbClr val="00FFFF"/>
      </a:dk1>
      <a:lt1>
        <a:srgbClr val="FFFFFF"/>
      </a:lt1>
      <a:dk2>
        <a:srgbClr val="FFFF33"/>
      </a:dk2>
      <a:lt2>
        <a:srgbClr val="FCFBE3"/>
      </a:lt2>
      <a:accent1>
        <a:srgbClr val="FFFF00"/>
      </a:accent1>
      <a:accent2>
        <a:srgbClr val="B5B5B5"/>
      </a:accent2>
      <a:accent3>
        <a:srgbClr val="FFFFFF"/>
      </a:accent3>
      <a:accent4>
        <a:srgbClr val="00DADA"/>
      </a:accent4>
      <a:accent5>
        <a:srgbClr val="FFFFAA"/>
      </a:accent5>
      <a:accent6>
        <a:srgbClr val="A4A4A4"/>
      </a:accent6>
      <a:hlink>
        <a:srgbClr val="00B4F0"/>
      </a:hlink>
      <a:folHlink>
        <a:srgbClr val="FF00AE"/>
      </a:folHlink>
    </a:clrScheme>
    <a:fontScheme name="Default Design">
      <a:majorFont>
        <a:latin typeface="TUOS Stephenson"/>
        <a:ea typeface=""/>
        <a:cs typeface=""/>
      </a:majorFont>
      <a:minorFont>
        <a:latin typeface="TUOS Blak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sz="2400" b="0" i="0" u="none" strike="noStrike" cap="none" normalizeH="0" baseline="0" smtClean="0">
            <a:ln>
              <a:noFill/>
            </a:ln>
            <a:solidFill>
              <a:schemeClr val="tx1"/>
            </a:solidFill>
            <a:effectLst/>
            <a:latin typeface="TUOS Stephenson" pitchFamily="-12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GB" sz="2400" b="0" i="0" u="none" strike="noStrike" cap="none" normalizeH="0" baseline="0" smtClean="0">
            <a:ln>
              <a:noFill/>
            </a:ln>
            <a:solidFill>
              <a:schemeClr val="tx1"/>
            </a:solidFill>
            <a:effectLst/>
            <a:latin typeface="TUOS Stephenson" pitchFamily="-128" charset="0"/>
          </a:defRPr>
        </a:defPPr>
      </a:lstStyle>
    </a:lnDef>
  </a:objectDefaults>
  <a:extraClrSchemeLst>
    <a:extraClrScheme>
      <a:clrScheme name="Default Design 1">
        <a:dk1>
          <a:srgbClr val="2A196F"/>
        </a:dk1>
        <a:lt1>
          <a:srgbClr val="F9FFA2"/>
        </a:lt1>
        <a:dk2>
          <a:srgbClr val="00B3EF"/>
        </a:dk2>
        <a:lt2>
          <a:srgbClr val="FCFBE3"/>
        </a:lt2>
        <a:accent1>
          <a:srgbClr val="FFFF00"/>
        </a:accent1>
        <a:accent2>
          <a:srgbClr val="B5B5B5"/>
        </a:accent2>
        <a:accent3>
          <a:srgbClr val="FBFFCE"/>
        </a:accent3>
        <a:accent4>
          <a:srgbClr val="22145E"/>
        </a:accent4>
        <a:accent5>
          <a:srgbClr val="FFFFAA"/>
        </a:accent5>
        <a:accent6>
          <a:srgbClr val="A4A4A4"/>
        </a:accent6>
        <a:hlink>
          <a:srgbClr val="00B4F0"/>
        </a:hlink>
        <a:folHlink>
          <a:srgbClr val="FF00AE"/>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
    <a:dk1>
      <a:srgbClr val="FCFBE3"/>
    </a:dk1>
    <a:lt1>
      <a:srgbClr val="FFFFFF"/>
    </a:lt1>
    <a:dk2>
      <a:srgbClr val="336699"/>
    </a:dk2>
    <a:lt2>
      <a:srgbClr val="FFFF33"/>
    </a:lt2>
    <a:accent1>
      <a:srgbClr val="FFFF00"/>
    </a:accent1>
    <a:accent2>
      <a:srgbClr val="B5B5B5"/>
    </a:accent2>
    <a:accent3>
      <a:srgbClr val="ADB8CA"/>
    </a:accent3>
    <a:accent4>
      <a:srgbClr val="DADADA"/>
    </a:accent4>
    <a:accent5>
      <a:srgbClr val="FFFFAA"/>
    </a:accent5>
    <a:accent6>
      <a:srgbClr val="A4A4A4"/>
    </a:accent6>
    <a:hlink>
      <a:srgbClr val="00B4F0"/>
    </a:hlink>
    <a:folHlink>
      <a:srgbClr val="FF00AE"/>
    </a:folHlink>
  </a:clrScheme>
</a:themeOverride>
</file>

<file path=ppt/theme/themeOverride2.xml><?xml version="1.0" encoding="utf-8"?>
<a:themeOverride xmlns:a="http://schemas.openxmlformats.org/drawingml/2006/main">
  <a:clrScheme name="">
    <a:dk1>
      <a:srgbClr val="FFFFFF"/>
    </a:dk1>
    <a:lt1>
      <a:srgbClr val="FFFFFF"/>
    </a:lt1>
    <a:dk2>
      <a:srgbClr val="FFFF33"/>
    </a:dk2>
    <a:lt2>
      <a:srgbClr val="FCFBE3"/>
    </a:lt2>
    <a:accent1>
      <a:srgbClr val="FFFF00"/>
    </a:accent1>
    <a:accent2>
      <a:srgbClr val="B5B5B5"/>
    </a:accent2>
    <a:accent3>
      <a:srgbClr val="FFFFFF"/>
    </a:accent3>
    <a:accent4>
      <a:srgbClr val="DADADA"/>
    </a:accent4>
    <a:accent5>
      <a:srgbClr val="FFFFAA"/>
    </a:accent5>
    <a:accent6>
      <a:srgbClr val="A4A4A4"/>
    </a:accent6>
    <a:hlink>
      <a:srgbClr val="00B4F0"/>
    </a:hlink>
    <a:folHlink>
      <a:srgbClr val="FF00AE"/>
    </a:folHlink>
  </a:clrScheme>
</a:themeOverride>
</file>

<file path=docProps/app.xml><?xml version="1.0" encoding="utf-8"?>
<Properties xmlns="http://schemas.openxmlformats.org/officeDocument/2006/extended-properties" xmlns:vt="http://schemas.openxmlformats.org/officeDocument/2006/docPropsVTypes">
  <Template>tuos_ppt_template_white</Template>
  <TotalTime>29851</TotalTime>
  <Words>679</Words>
  <Application>Microsoft Macintosh PowerPoint</Application>
  <PresentationFormat>On-screen Show (4:3)</PresentationFormat>
  <Paragraphs>114</Paragraphs>
  <Slides>16</Slides>
  <Notes>6</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tuos_ppt_template_white</vt:lpstr>
      <vt:lpstr>Practicing sequence alignment </vt:lpstr>
      <vt:lpstr>Bioinformatics pipeline / workflow</vt:lpstr>
      <vt:lpstr>Galaxy access</vt:lpstr>
      <vt:lpstr>PowerPoint Presentation</vt:lpstr>
      <vt:lpstr>Exercise</vt:lpstr>
      <vt:lpstr>Explore European Nucleotide Archive (EBI ENA/SRA)</vt:lpstr>
      <vt:lpstr>Targeted sequencing</vt:lpstr>
      <vt:lpstr>PowerPoint Presentation</vt:lpstr>
      <vt:lpstr>Exercise</vt:lpstr>
      <vt:lpstr>PowerPoint Presentation</vt:lpstr>
      <vt:lpstr>Exercise</vt:lpstr>
      <vt:lpstr>PowerPoint Presentation</vt:lpstr>
      <vt:lpstr>Congratulations!</vt:lpstr>
      <vt:lpstr>Exercise</vt:lpstr>
      <vt:lpstr>EGFR exon 19 deletion?</vt:lpstr>
      <vt:lpstr>End of Day 1</vt:lpstr>
    </vt:vector>
  </TitlesOfParts>
  <Manager>Design team</Manager>
  <Company>Univeristy of Sheffield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University PowerPoint Template</dc:title>
  <dc:subject>PowerPoint template</dc:subject>
  <dc:creator>Admin</dc:creator>
  <cp:keywords>tuos, sheffield, university, powerpoint, ppt, template, i-d, 2005, white, dmc</cp:keywords>
  <dc:description>Please use this template for all your screen presentation requirements - adapting as necessary to the audience and facility in which it might be seen._x000d_
_x000d_
© 2005  The Univeristy of Sheffield</dc:description>
  <cp:lastModifiedBy>Dennis</cp:lastModifiedBy>
  <cp:revision>94</cp:revision>
  <cp:lastPrinted>2005-02-24T11:31:10Z</cp:lastPrinted>
  <dcterms:created xsi:type="dcterms:W3CDTF">2011-12-13T16:55:01Z</dcterms:created>
  <dcterms:modified xsi:type="dcterms:W3CDTF">2017-01-22T22:24:14Z</dcterms:modified>
  <cp:category>Templates, identity</cp:category>
</cp:coreProperties>
</file>

<file path=docProps/thumbnail.jpeg>
</file>